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18"/>
  </p:notesMasterIdLst>
  <p:sldIdLst>
    <p:sldId id="256" r:id="rId2"/>
    <p:sldId id="257" r:id="rId3"/>
    <p:sldId id="258" r:id="rId4"/>
    <p:sldId id="259" r:id="rId5"/>
    <p:sldId id="273" r:id="rId6"/>
    <p:sldId id="268" r:id="rId7"/>
    <p:sldId id="265" r:id="rId8"/>
    <p:sldId id="276" r:id="rId9"/>
    <p:sldId id="274" r:id="rId10"/>
    <p:sldId id="264" r:id="rId11"/>
    <p:sldId id="262" r:id="rId12"/>
    <p:sldId id="279" r:id="rId13"/>
    <p:sldId id="275" r:id="rId14"/>
    <p:sldId id="261" r:id="rId15"/>
    <p:sldId id="277" r:id="rId16"/>
    <p:sldId id="27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F4"/>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2" autoAdjust="0"/>
    <p:restoredTop sz="59671" autoAdjust="0"/>
  </p:normalViewPr>
  <p:slideViewPr>
    <p:cSldViewPr snapToGrid="0" snapToObjects="1">
      <p:cViewPr>
        <p:scale>
          <a:sx n="110" d="100"/>
          <a:sy n="110" d="100"/>
        </p:scale>
        <p:origin x="144" y="-176"/>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1539073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Good evening everyone, I am Amit, today I am going to give a brief overview of my capstone project. I chose </a:t>
            </a:r>
            <a:r>
              <a:rPr lang="en-CA" dirty="0" err="1"/>
              <a:t>gstore</a:t>
            </a:r>
            <a:r>
              <a:rPr lang="en-CA" dirty="0"/>
              <a:t> customer revenue prediction for my capstone project because of  the complexity of data would allow me to apply the concepts that I have learned during the course. </a:t>
            </a:r>
          </a:p>
        </p:txBody>
      </p:sp>
    </p:spTree>
    <p:extLst>
      <p:ext uri="{BB962C8B-B14F-4D97-AF65-F5344CB8AC3E}">
        <p14:creationId xmlns:p14="http://schemas.microsoft.com/office/powerpoint/2010/main" val="1878729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 is how I encoded it.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This is an example from the python doc help section. And in simpler term it just transforms the string data lets say ‘a’ will be replaced with 0 and aa will be replaced with 1 and so on and so forth</a:t>
            </a:r>
          </a:p>
          <a:p>
            <a:endParaRPr lang="en-CA" sz="1100" b="0" i="0" kern="1200" dirty="0">
              <a:solidFill>
                <a:schemeClr val="tx1"/>
              </a:solidFill>
              <a:effectLst/>
              <a:latin typeface="+mn-lt"/>
              <a:ea typeface="+mn-ea"/>
              <a:cs typeface="+mn-cs"/>
            </a:endParaRPr>
          </a:p>
          <a:p>
            <a:endParaRPr lang="en-CA" sz="11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100" dirty="0">
                <a:latin typeface="Arial" panose="020B0604020202020204" pitchFamily="34" charset="0"/>
                <a:cs typeface="Arial" panose="020B0604020202020204" pitchFamily="34" charset="0"/>
              </a:rPr>
              <a:t>This was vital in developing understanding of the data set and helped in deciding which gradient boosting method to be used.</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endParaRPr lang="en-US" sz="1100" dirty="0">
              <a:latin typeface="Arial" panose="020B0604020202020204" pitchFamily="34" charset="0"/>
              <a:cs typeface="Arial" panose="020B0604020202020204" pitchFamily="34" charset="0"/>
            </a:endParaRPr>
          </a:p>
          <a:p>
            <a:endParaRPr lang="en-CA"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94338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100" b="0" i="0" kern="1200" dirty="0">
                <a:solidFill>
                  <a:schemeClr val="tx1"/>
                </a:solidFill>
                <a:effectLst/>
                <a:latin typeface="+mn-lt"/>
                <a:ea typeface="+mn-ea"/>
                <a:cs typeface="+mn-cs"/>
              </a:rPr>
              <a:t>I would admit that I don’t consider myself an expert of using </a:t>
            </a:r>
            <a:r>
              <a:rPr lang="en-CA" sz="1100" b="0" i="0" kern="1200" dirty="0" err="1">
                <a:solidFill>
                  <a:schemeClr val="tx1"/>
                </a:solidFill>
                <a:effectLst/>
                <a:latin typeface="+mn-lt"/>
                <a:ea typeface="+mn-ea"/>
                <a:cs typeface="+mn-cs"/>
              </a:rPr>
              <a:t>lightgbm</a:t>
            </a:r>
            <a:r>
              <a:rPr lang="en-CA" sz="1100" b="0" i="0" kern="1200" dirty="0">
                <a:solidFill>
                  <a:schemeClr val="tx1"/>
                </a:solidFill>
                <a:effectLst/>
                <a:latin typeface="+mn-lt"/>
                <a:ea typeface="+mn-ea"/>
                <a:cs typeface="+mn-cs"/>
              </a:rPr>
              <a:t> but here is a brief explanation of logic behind find tuning parameters</a:t>
            </a:r>
          </a:p>
          <a:p>
            <a:r>
              <a:rPr lang="en-CA" sz="1100" b="0" i="0" kern="1200" dirty="0">
                <a:solidFill>
                  <a:schemeClr val="tx1"/>
                </a:solidFill>
                <a:effectLst/>
                <a:latin typeface="+mn-lt"/>
                <a:ea typeface="+mn-ea"/>
                <a:cs typeface="+mn-cs"/>
              </a:rPr>
              <a:t>Based on my basic understanding of gradient boosting</a:t>
            </a:r>
          </a:p>
          <a:p>
            <a:r>
              <a:rPr lang="en-CA" sz="1100" b="0" i="0" kern="1200" dirty="0">
                <a:solidFill>
                  <a:schemeClr val="tx1"/>
                </a:solidFill>
                <a:effectLst/>
                <a:latin typeface="+mn-lt"/>
                <a:ea typeface="+mn-ea"/>
                <a:cs typeface="+mn-cs"/>
              </a:rPr>
              <a:t>Objective is kept regression as we know that there is correlation between feature and target value this would allow the model to evaluate correct weights for each parameters</a:t>
            </a:r>
          </a:p>
          <a:p>
            <a:r>
              <a:rPr lang="en-CA" sz="1100" b="0" i="0" kern="1200" dirty="0">
                <a:solidFill>
                  <a:schemeClr val="tx1"/>
                </a:solidFill>
                <a:effectLst/>
                <a:latin typeface="+mn-lt"/>
                <a:ea typeface="+mn-ea"/>
                <a:cs typeface="+mn-cs"/>
              </a:rPr>
              <a:t>Since the objective of this challenge is to reduce RMSE, we have decided to use RMSE as evaluation metric.</a:t>
            </a:r>
          </a:p>
          <a:p>
            <a:endParaRPr lang="en-CA" sz="1100" b="0" i="0" kern="1200" dirty="0">
              <a:solidFill>
                <a:schemeClr val="tx1"/>
              </a:solidFill>
              <a:effectLst/>
              <a:latin typeface="+mn-lt"/>
              <a:ea typeface="+mn-ea"/>
              <a:cs typeface="+mn-cs"/>
            </a:endParaRPr>
          </a:p>
          <a:p>
            <a:r>
              <a:rPr lang="en-CA" sz="1100" b="0" i="0" kern="1200" dirty="0">
                <a:solidFill>
                  <a:schemeClr val="tx1"/>
                </a:solidFill>
                <a:effectLst/>
                <a:latin typeface="+mn-lt"/>
                <a:ea typeface="+mn-ea"/>
                <a:cs typeface="+mn-cs"/>
              </a:rPr>
              <a:t>I have kept </a:t>
            </a:r>
            <a:r>
              <a:rPr lang="en-CA" sz="1100" b="0" i="0" kern="1200" dirty="0" err="1">
                <a:solidFill>
                  <a:schemeClr val="tx1"/>
                </a:solidFill>
                <a:effectLst/>
                <a:latin typeface="+mn-lt"/>
                <a:ea typeface="+mn-ea"/>
                <a:cs typeface="+mn-cs"/>
              </a:rPr>
              <a:t>max_depth</a:t>
            </a:r>
            <a:r>
              <a:rPr lang="en-CA" sz="1100" b="0" i="0" kern="1200" dirty="0">
                <a:solidFill>
                  <a:schemeClr val="tx1"/>
                </a:solidFill>
                <a:effectLst/>
                <a:latin typeface="+mn-lt"/>
                <a:ea typeface="+mn-ea"/>
                <a:cs typeface="+mn-cs"/>
              </a:rPr>
              <a:t>: 30 to avoid overfitting </a:t>
            </a:r>
          </a:p>
          <a:p>
            <a:r>
              <a:rPr lang="en-CA" sz="1100" b="0" i="0" kern="1200" dirty="0">
                <a:solidFill>
                  <a:schemeClr val="tx1"/>
                </a:solidFill>
                <a:effectLst/>
                <a:latin typeface="+mn-lt"/>
                <a:ea typeface="+mn-ea"/>
                <a:cs typeface="+mn-cs"/>
              </a:rPr>
              <a:t>I have kept </a:t>
            </a:r>
            <a:r>
              <a:rPr lang="en-CA" sz="1100" b="0" i="0" kern="1200" dirty="0" err="1">
                <a:solidFill>
                  <a:schemeClr val="tx1"/>
                </a:solidFill>
                <a:effectLst/>
                <a:latin typeface="+mn-lt"/>
                <a:ea typeface="+mn-ea"/>
                <a:cs typeface="+mn-cs"/>
              </a:rPr>
              <a:t>num_leaves</a:t>
            </a:r>
            <a:r>
              <a:rPr lang="en-CA" sz="1100" b="0" i="0" kern="1200" dirty="0">
                <a:solidFill>
                  <a:schemeClr val="tx1"/>
                </a:solidFill>
                <a:effectLst/>
                <a:latin typeface="+mn-lt"/>
                <a:ea typeface="+mn-ea"/>
                <a:cs typeface="+mn-cs"/>
              </a:rPr>
              <a:t> 31 which is default value this served well as we have 37 features</a:t>
            </a:r>
          </a:p>
          <a:p>
            <a:r>
              <a:rPr lang="en-CA" sz="1100" b="0" i="0" kern="1200" dirty="0">
                <a:solidFill>
                  <a:schemeClr val="tx1"/>
                </a:solidFill>
                <a:effectLst/>
                <a:latin typeface="+mn-lt"/>
                <a:ea typeface="+mn-ea"/>
                <a:cs typeface="+mn-cs"/>
              </a:rPr>
              <a:t>I have kept the </a:t>
            </a:r>
            <a:r>
              <a:rPr lang="en-CA" sz="1100" b="0" i="0" kern="1200" dirty="0" err="1">
                <a:solidFill>
                  <a:schemeClr val="tx1"/>
                </a:solidFill>
                <a:effectLst/>
                <a:latin typeface="+mn-lt"/>
                <a:ea typeface="+mn-ea"/>
                <a:cs typeface="+mn-cs"/>
              </a:rPr>
              <a:t>max_data_in_leaf</a:t>
            </a:r>
            <a:r>
              <a:rPr lang="en-CA" sz="1100" b="0" i="0" kern="1200" dirty="0">
                <a:solidFill>
                  <a:schemeClr val="tx1"/>
                </a:solidFill>
                <a:effectLst/>
                <a:latin typeface="+mn-lt"/>
                <a:ea typeface="+mn-ea"/>
                <a:cs typeface="+mn-cs"/>
              </a:rPr>
              <a:t> at 20 as it is optimum value and it also deals with over fitting</a:t>
            </a:r>
          </a:p>
          <a:p>
            <a:r>
              <a:rPr lang="en-CA" sz="1100" b="0" i="0" kern="1200" dirty="0">
                <a:solidFill>
                  <a:schemeClr val="tx1"/>
                </a:solidFill>
                <a:effectLst/>
                <a:latin typeface="+mn-lt"/>
                <a:ea typeface="+mn-ea"/>
                <a:cs typeface="+mn-cs"/>
              </a:rPr>
              <a:t>I have kept the </a:t>
            </a:r>
            <a:r>
              <a:rPr lang="en-CA" sz="1100" b="0" i="0" kern="1200" dirty="0" err="1">
                <a:solidFill>
                  <a:schemeClr val="tx1"/>
                </a:solidFill>
                <a:effectLst/>
                <a:latin typeface="+mn-lt"/>
                <a:ea typeface="+mn-ea"/>
                <a:cs typeface="+mn-cs"/>
              </a:rPr>
              <a:t>min_child_samples</a:t>
            </a:r>
            <a:r>
              <a:rPr lang="en-CA" sz="1100" b="0" i="0" kern="1200" dirty="0">
                <a:solidFill>
                  <a:schemeClr val="tx1"/>
                </a:solidFill>
                <a:effectLst/>
                <a:latin typeface="+mn-lt"/>
                <a:ea typeface="+mn-ea"/>
                <a:cs typeface="+mn-cs"/>
              </a:rPr>
              <a:t> to 100 (default is 20) minimum number of data needed in a child (leaf) </a:t>
            </a:r>
          </a:p>
          <a:p>
            <a:r>
              <a:rPr lang="en-CA" sz="1100" b="0" i="0" kern="1200" dirty="0">
                <a:solidFill>
                  <a:schemeClr val="tx1"/>
                </a:solidFill>
                <a:effectLst/>
                <a:latin typeface="+mn-lt"/>
                <a:ea typeface="+mn-ea"/>
                <a:cs typeface="+mn-cs"/>
              </a:rPr>
              <a:t>I have kept learning rate 0.1 which is default</a:t>
            </a:r>
          </a:p>
          <a:p>
            <a:r>
              <a:rPr lang="en-CA" sz="1100" b="0" i="0" kern="1200" dirty="0">
                <a:solidFill>
                  <a:schemeClr val="tx1"/>
                </a:solidFill>
                <a:effectLst/>
                <a:latin typeface="+mn-lt"/>
                <a:ea typeface="+mn-ea"/>
                <a:cs typeface="+mn-cs"/>
              </a:rPr>
              <a:t>I have kept bagging fraction:0.65  which specifies the fraction of data to be used for each iteration and  it is also useful for boosting speed</a:t>
            </a:r>
          </a:p>
          <a:p>
            <a:r>
              <a:rPr lang="en-CA" sz="1100" b="0" i="0" kern="1200" dirty="0">
                <a:solidFill>
                  <a:schemeClr val="tx1"/>
                </a:solidFill>
                <a:effectLst/>
                <a:latin typeface="+mn-lt"/>
                <a:ea typeface="+mn-ea"/>
                <a:cs typeface="+mn-cs"/>
              </a:rPr>
              <a:t>I have kept feature fraction: 0.8 so it will take 80 percent of the features in each iteration</a:t>
            </a:r>
          </a:p>
          <a:p>
            <a:r>
              <a:rPr lang="en-CA" sz="1100" b="0" i="0" kern="1200" dirty="0">
                <a:solidFill>
                  <a:schemeClr val="tx1"/>
                </a:solidFill>
                <a:effectLst/>
                <a:latin typeface="+mn-lt"/>
                <a:ea typeface="+mn-ea"/>
                <a:cs typeface="+mn-cs"/>
              </a:rPr>
              <a:t>I have kept bagging frequency :6 so that it will keep repeat the it 6 times each time working on improving the weak area</a:t>
            </a:r>
          </a:p>
          <a:p>
            <a:r>
              <a:rPr lang="en-CA" sz="1100" b="0" i="0" kern="1200" dirty="0">
                <a:solidFill>
                  <a:schemeClr val="tx1"/>
                </a:solidFill>
                <a:effectLst/>
                <a:latin typeface="+mn-lt"/>
                <a:ea typeface="+mn-ea"/>
                <a:cs typeface="+mn-cs"/>
              </a:rPr>
              <a:t> </a:t>
            </a:r>
          </a:p>
          <a:p>
            <a:endParaRPr lang="en-CA" sz="1100" b="0" i="0" kern="1200" dirty="0">
              <a:solidFill>
                <a:schemeClr val="tx1"/>
              </a:solidFill>
              <a:effectLst/>
              <a:latin typeface="+mn-lt"/>
              <a:ea typeface="+mn-ea"/>
              <a:cs typeface="+mn-cs"/>
            </a:endParaRPr>
          </a:p>
          <a:p>
            <a:r>
              <a:rPr lang="en-CA" sz="1100" b="1" i="0" kern="1200" dirty="0">
                <a:solidFill>
                  <a:schemeClr val="tx1"/>
                </a:solidFill>
                <a:effectLst/>
                <a:latin typeface="+mn-lt"/>
                <a:ea typeface="+mn-ea"/>
                <a:cs typeface="+mn-cs"/>
              </a:rPr>
              <a:t>Document</a:t>
            </a:r>
          </a:p>
          <a:p>
            <a:r>
              <a:rPr lang="en-CA" sz="1100" b="0" i="0" kern="1200" dirty="0">
                <a:solidFill>
                  <a:schemeClr val="tx1"/>
                </a:solidFill>
                <a:effectLst/>
                <a:latin typeface="+mn-lt"/>
                <a:ea typeface="+mn-ea"/>
                <a:cs typeface="+mn-cs"/>
              </a:rPr>
              <a:t>https://</a:t>
            </a:r>
            <a:r>
              <a:rPr lang="en-CA" sz="1100" b="0" i="0" kern="1200" dirty="0" err="1">
                <a:solidFill>
                  <a:schemeClr val="tx1"/>
                </a:solidFill>
                <a:effectLst/>
                <a:latin typeface="+mn-lt"/>
                <a:ea typeface="+mn-ea"/>
                <a:cs typeface="+mn-cs"/>
              </a:rPr>
              <a:t>media.readthedocs.org</a:t>
            </a:r>
            <a:r>
              <a:rPr lang="en-CA" sz="1100" b="0" i="0" kern="1200" dirty="0">
                <a:solidFill>
                  <a:schemeClr val="tx1"/>
                </a:solidFill>
                <a:effectLst/>
                <a:latin typeface="+mn-lt"/>
                <a:ea typeface="+mn-ea"/>
                <a:cs typeface="+mn-cs"/>
              </a:rPr>
              <a:t>/pdf/</a:t>
            </a:r>
            <a:r>
              <a:rPr lang="en-CA" sz="1100" b="0" i="0" kern="1200" dirty="0" err="1">
                <a:solidFill>
                  <a:schemeClr val="tx1"/>
                </a:solidFill>
                <a:effectLst/>
                <a:latin typeface="+mn-lt"/>
                <a:ea typeface="+mn-ea"/>
                <a:cs typeface="+mn-cs"/>
              </a:rPr>
              <a:t>lightgbm</a:t>
            </a:r>
            <a:r>
              <a:rPr lang="en-CA" sz="1100" b="0" i="0" kern="1200" dirty="0">
                <a:solidFill>
                  <a:schemeClr val="tx1"/>
                </a:solidFill>
                <a:effectLst/>
                <a:latin typeface="+mn-lt"/>
                <a:ea typeface="+mn-ea"/>
                <a:cs typeface="+mn-cs"/>
              </a:rPr>
              <a:t>/latest/</a:t>
            </a:r>
            <a:r>
              <a:rPr lang="en-CA" sz="1100" b="0" i="0" kern="1200" dirty="0" err="1">
                <a:solidFill>
                  <a:schemeClr val="tx1"/>
                </a:solidFill>
                <a:effectLst/>
                <a:latin typeface="+mn-lt"/>
                <a:ea typeface="+mn-ea"/>
                <a:cs typeface="+mn-cs"/>
              </a:rPr>
              <a:t>lightgbm.pdf</a:t>
            </a:r>
            <a:endParaRPr lang="en-CA" sz="1100" b="0" i="0" kern="1200" dirty="0">
              <a:solidFill>
                <a:schemeClr val="tx1"/>
              </a:solidFill>
              <a:effectLst/>
              <a:latin typeface="+mn-lt"/>
              <a:ea typeface="+mn-ea"/>
              <a:cs typeface="+mn-cs"/>
            </a:endParaRPr>
          </a:p>
          <a:p>
            <a:r>
              <a:rPr lang="en-CA" sz="1100" b="1" i="0" kern="1200" dirty="0">
                <a:solidFill>
                  <a:schemeClr val="tx1"/>
                </a:solidFill>
                <a:effectLst/>
                <a:latin typeface="+mn-lt"/>
                <a:ea typeface="+mn-ea"/>
                <a:cs typeface="+mn-cs"/>
              </a:rPr>
              <a:t>Blog</a:t>
            </a:r>
          </a:p>
          <a:p>
            <a:r>
              <a:rPr lang="en-CA" sz="1100" b="0" i="0" kern="1200" dirty="0">
                <a:solidFill>
                  <a:schemeClr val="tx1"/>
                </a:solidFill>
                <a:effectLst/>
                <a:latin typeface="+mn-lt"/>
                <a:ea typeface="+mn-ea"/>
                <a:cs typeface="+mn-cs"/>
              </a:rPr>
              <a:t>https://</a:t>
            </a:r>
            <a:r>
              <a:rPr lang="en-CA" sz="1100" b="0" i="0" kern="1200" dirty="0" err="1">
                <a:solidFill>
                  <a:schemeClr val="tx1"/>
                </a:solidFill>
                <a:effectLst/>
                <a:latin typeface="+mn-lt"/>
                <a:ea typeface="+mn-ea"/>
                <a:cs typeface="+mn-cs"/>
              </a:rPr>
              <a:t>medium.com</a:t>
            </a:r>
            <a:r>
              <a:rPr lang="en-CA" sz="1100" b="0" i="0" kern="1200" dirty="0">
                <a:solidFill>
                  <a:schemeClr val="tx1"/>
                </a:solidFill>
                <a:effectLst/>
                <a:latin typeface="+mn-lt"/>
                <a:ea typeface="+mn-ea"/>
                <a:cs typeface="+mn-cs"/>
              </a:rPr>
              <a:t>/@</a:t>
            </a:r>
            <a:r>
              <a:rPr lang="en-CA" sz="1100" b="0" i="0" kern="1200" dirty="0" err="1">
                <a:solidFill>
                  <a:schemeClr val="tx1"/>
                </a:solidFill>
                <a:effectLst/>
                <a:latin typeface="+mn-lt"/>
                <a:ea typeface="+mn-ea"/>
                <a:cs typeface="+mn-cs"/>
              </a:rPr>
              <a:t>pushkarmandot</a:t>
            </a:r>
            <a:r>
              <a:rPr lang="en-CA" sz="1100" b="0" i="0" kern="1200" dirty="0">
                <a:solidFill>
                  <a:schemeClr val="tx1"/>
                </a:solidFill>
                <a:effectLst/>
                <a:latin typeface="+mn-lt"/>
                <a:ea typeface="+mn-ea"/>
                <a:cs typeface="+mn-cs"/>
              </a:rPr>
              <a:t>/https-medium-com-pushkarmandot-what-is-lightgbm-how-to-implement-it-how-to-fine-tune-the-parameters-60347819b7fc</a:t>
            </a:r>
          </a:p>
          <a:p>
            <a:endParaRPr lang="en-CA"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75575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able to successfully predict the customer revenue. With RMSE (root mean squared error) of 1.67</a:t>
            </a:r>
          </a:p>
          <a:p>
            <a:r>
              <a:rPr lang="en-US" dirty="0"/>
              <a:t>The difference between actual point and predicted point, squared each residuals (difference) cumulative aggregation of all such difference(residuals) then are squared and added then divided by the number of residuals minus one and square root of it all</a:t>
            </a:r>
          </a:p>
        </p:txBody>
      </p:sp>
    </p:spTree>
    <p:extLst>
      <p:ext uri="{BB962C8B-B14F-4D97-AF65-F5344CB8AC3E}">
        <p14:creationId xmlns:p14="http://schemas.microsoft.com/office/powerpoint/2010/main" val="3052585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 above plot we can clearly see that the feature importance: </a:t>
            </a:r>
            <a:r>
              <a:rPr lang="en-US" dirty="0" err="1"/>
              <a:t>total.hits</a:t>
            </a:r>
            <a:r>
              <a:rPr lang="en-US" dirty="0"/>
              <a:t> has highest impact on the target values followed by </a:t>
            </a:r>
            <a:r>
              <a:rPr lang="en-US" dirty="0" err="1"/>
              <a:t>totals.pageviews</a:t>
            </a:r>
            <a:r>
              <a:rPr lang="en-US" dirty="0"/>
              <a:t> and </a:t>
            </a:r>
            <a:r>
              <a:rPr lang="en-US" dirty="0" err="1"/>
              <a:t>visitStartTime</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7211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charset="0"/>
              <a:buNone/>
            </a:pPr>
            <a:r>
              <a:rPr lang="en-CA" sz="1600" dirty="0"/>
              <a:t>I had several options for executing this project right from the programming language selection to gradient boosting models </a:t>
            </a:r>
          </a:p>
          <a:p>
            <a:pPr marL="0" indent="0">
              <a:buFont typeface="Arial" charset="0"/>
              <a:buNone/>
            </a:pPr>
            <a:r>
              <a:rPr lang="en-CA" sz="1600" dirty="0"/>
              <a:t>I selected python as programming language.</a:t>
            </a:r>
          </a:p>
          <a:p>
            <a:pPr marL="0" indent="0">
              <a:buFont typeface="Arial" charset="0"/>
              <a:buNone/>
            </a:pPr>
            <a:r>
              <a:rPr lang="en-CA" sz="1600" dirty="0"/>
              <a:t>From Gradient boosting methods like </a:t>
            </a:r>
            <a:r>
              <a:rPr lang="en-CA" sz="1600" dirty="0" err="1"/>
              <a:t>xgboost</a:t>
            </a:r>
            <a:r>
              <a:rPr lang="en-CA" sz="1600" dirty="0"/>
              <a:t> </a:t>
            </a:r>
            <a:r>
              <a:rPr lang="en-CA" sz="1600" dirty="0" err="1"/>
              <a:t>catboost</a:t>
            </a:r>
            <a:r>
              <a:rPr lang="en-CA" sz="1600" dirty="0"/>
              <a:t> </a:t>
            </a:r>
            <a:r>
              <a:rPr lang="en-CA" sz="1600" dirty="0" err="1"/>
              <a:t>etc</a:t>
            </a:r>
            <a:r>
              <a:rPr lang="en-CA" sz="1600" dirty="0"/>
              <a:t> xxx I chose </a:t>
            </a:r>
            <a:r>
              <a:rPr lang="en-CA" sz="1600" dirty="0" err="1"/>
              <a:t>Lightgbm</a:t>
            </a:r>
            <a:r>
              <a:rPr lang="en-CA" sz="1600" dirty="0"/>
              <a:t> because </a:t>
            </a:r>
          </a:p>
          <a:p>
            <a:pPr marL="0" indent="0">
              <a:buFont typeface="Arial" charset="0"/>
              <a:buNone/>
            </a:pPr>
            <a:r>
              <a:rPr lang="en-US" sz="1600" dirty="0"/>
              <a:t> </a:t>
            </a:r>
          </a:p>
          <a:p>
            <a:pPr marL="0" indent="0">
              <a:buFont typeface="Arial" charset="0"/>
              <a:buNone/>
            </a:pPr>
            <a:r>
              <a:rPr lang="en-US" sz="1600" b="1" dirty="0"/>
              <a:t>Boosting:</a:t>
            </a:r>
            <a:r>
              <a:rPr lang="en-US" sz="1600" dirty="0"/>
              <a:t> Combines the set of weak learners to form a strong rule through an iterative process. It gives higher importance to the observations that are miss </a:t>
            </a:r>
            <a:r>
              <a:rPr lang="en-US" sz="1600" dirty="0" err="1"/>
              <a:t>classfied</a:t>
            </a:r>
            <a:r>
              <a:rPr lang="en-US" sz="1600" dirty="0"/>
              <a:t>.</a:t>
            </a:r>
          </a:p>
          <a:p>
            <a:pPr marL="0" indent="0">
              <a:buFont typeface="Arial" charset="0"/>
              <a:buNone/>
            </a:pPr>
            <a:endParaRPr lang="en-US" sz="1600" dirty="0"/>
          </a:p>
          <a:p>
            <a:pPr marL="0" indent="0">
              <a:buFont typeface="Arial" charset="0"/>
              <a:buNone/>
            </a:pPr>
            <a:r>
              <a:rPr lang="en-US" sz="1600" dirty="0"/>
              <a:t>Faster training speed and higher efficiency. </a:t>
            </a:r>
          </a:p>
          <a:p>
            <a:pPr marL="0" indent="0">
              <a:buFont typeface="Arial" charset="0"/>
              <a:buNone/>
            </a:pPr>
            <a:r>
              <a:rPr lang="en-US" sz="1600" dirty="0"/>
              <a:t> Lower memory usage</a:t>
            </a:r>
          </a:p>
          <a:p>
            <a:pPr marL="0" indent="0">
              <a:buFont typeface="Arial" charset="0"/>
              <a:buNone/>
            </a:pPr>
            <a:r>
              <a:rPr lang="en-US" sz="1600" dirty="0"/>
              <a:t> Better accuracy</a:t>
            </a:r>
          </a:p>
          <a:p>
            <a:pPr marL="0" indent="0">
              <a:buFont typeface="Arial" charset="0"/>
              <a:buNone/>
            </a:pPr>
            <a:r>
              <a:rPr lang="en-US" sz="1600" dirty="0"/>
              <a:t> Support of parallel and GPU learning.</a:t>
            </a:r>
          </a:p>
          <a:p>
            <a:pPr marL="0" indent="0">
              <a:buFont typeface="Arial" charset="0"/>
              <a:buNone/>
            </a:pPr>
            <a:r>
              <a:rPr lang="en-US" sz="1600" dirty="0"/>
              <a:t> Capable of handling large-scale data.</a:t>
            </a:r>
            <a:endParaRPr lang="en-CA" sz="1600" dirty="0"/>
          </a:p>
        </p:txBody>
      </p:sp>
    </p:spTree>
    <p:extLst>
      <p:ext uri="{BB962C8B-B14F-4D97-AF65-F5344CB8AC3E}">
        <p14:creationId xmlns:p14="http://schemas.microsoft.com/office/powerpoint/2010/main" val="1603531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984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We will cover these topics during this presentation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We will be spending most of the time understanding the methodology adopted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And thought process behind selection of tools</a:t>
            </a:r>
          </a:p>
        </p:txBody>
      </p:sp>
    </p:spTree>
    <p:extLst>
      <p:ext uri="{BB962C8B-B14F-4D97-AF65-F5344CB8AC3E}">
        <p14:creationId xmlns:p14="http://schemas.microsoft.com/office/powerpoint/2010/main" val="406011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Google has provided the </a:t>
            </a:r>
            <a:r>
              <a:rPr lang="en-US" sz="2000" dirty="0" err="1">
                <a:latin typeface="Arial" panose="020B0604020202020204" pitchFamily="34" charset="0"/>
                <a:cs typeface="Arial" panose="020B0604020202020204" pitchFamily="34" charset="0"/>
              </a:rPr>
              <a:t>gstore</a:t>
            </a:r>
            <a:r>
              <a:rPr lang="en-US" sz="2000" dirty="0">
                <a:latin typeface="Arial" panose="020B0604020202020204" pitchFamily="34" charset="0"/>
                <a:cs typeface="Arial" panose="020B0604020202020204" pitchFamily="34" charset="0"/>
              </a:rPr>
              <a:t> dataset on Kaggle for competition.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This data is in the form of several types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Categorical, timeseries, identifiers, missing values, </a:t>
            </a:r>
            <a:r>
              <a:rPr lang="en-US" sz="2000" dirty="0" err="1">
                <a:latin typeface="Arial" panose="020B0604020202020204" pitchFamily="34" charset="0"/>
                <a:cs typeface="Arial" panose="020B0604020202020204" pitchFamily="34" charset="0"/>
              </a:rPr>
              <a:t>NaN</a:t>
            </a:r>
            <a:r>
              <a:rPr lang="en-US" sz="2000" dirty="0">
                <a:latin typeface="Arial" panose="020B0604020202020204" pitchFamily="34" charset="0"/>
                <a:cs typeface="Arial" panose="020B0604020202020204" pitchFamily="34" charset="0"/>
              </a:rPr>
              <a:t> and quantitative</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We are required to design a machine learning algorithm that can learn from the given training dataset and can predict revenue for customer behavioral data in test set.</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The evaluation metric is RMSE (Root Mean Squared Error)</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There were certain challenges related to quality of data which I will explain in methodology</a:t>
            </a:r>
          </a:p>
        </p:txBody>
      </p:sp>
    </p:spTree>
    <p:extLst>
      <p:ext uri="{BB962C8B-B14F-4D97-AF65-F5344CB8AC3E}">
        <p14:creationId xmlns:p14="http://schemas.microsoft.com/office/powerpoint/2010/main" val="1988714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I used python for this challenge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And while exploring I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Noticed that there are approximately 900 thousand observation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There are  approximately 700 thousand unique visitors, This indicates there are some visitors with multiple visits (Which is indicated by separate row)</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Train data has 900 thousand rows whereas test data has 840 thousand number of rows, the size of the dataset played a key role in selection of gradient boosting method</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There are only 11515 non-zero transaction revenue instances which is our target population. Which is 1.7 percent of total instances. Which seems low but it is close to ecommerce webpage’s conversion rate </a:t>
            </a:r>
          </a:p>
        </p:txBody>
      </p:sp>
    </p:spTree>
    <p:extLst>
      <p:ext uri="{BB962C8B-B14F-4D97-AF65-F5344CB8AC3E}">
        <p14:creationId xmlns:p14="http://schemas.microsoft.com/office/powerpoint/2010/main" val="1155722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After initial review of data I got better understanding of features and what needs to be done for Cleansing.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 I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To </a:t>
            </a:r>
            <a:r>
              <a:rPr lang="en-US" sz="2000" dirty="0" err="1">
                <a:latin typeface="Arial" panose="020B0604020202020204" pitchFamily="34" charset="0"/>
                <a:cs typeface="Arial" panose="020B0604020202020204" pitchFamily="34" charset="0"/>
              </a:rPr>
              <a:t>changeformat</a:t>
            </a:r>
            <a:r>
              <a:rPr lang="en-US" sz="2000" dirty="0">
                <a:latin typeface="Arial" panose="020B0604020202020204" pitchFamily="34" charset="0"/>
                <a:cs typeface="Arial" panose="020B0604020202020204" pitchFamily="34" charset="0"/>
              </a:rPr>
              <a:t> of date type to reflect actual parameter for </a:t>
            </a:r>
            <a:r>
              <a:rPr lang="en-US" sz="2000" dirty="0" err="1">
                <a:latin typeface="Arial" panose="020B0604020202020204" pitchFamily="34" charset="0"/>
                <a:cs typeface="Arial" panose="020B0604020202020204" pitchFamily="34" charset="0"/>
              </a:rPr>
              <a:t>e.g</a:t>
            </a:r>
            <a:r>
              <a:rPr lang="en-US" sz="2000" dirty="0">
                <a:latin typeface="Arial" panose="020B0604020202020204" pitchFamily="34" charset="0"/>
                <a:cs typeface="Arial" panose="020B0604020202020204" pitchFamily="34" charset="0"/>
              </a:rPr>
              <a:t> Date -mm/</a:t>
            </a:r>
            <a:r>
              <a:rPr lang="en-US" sz="2000" dirty="0" err="1">
                <a:latin typeface="Arial" panose="020B0604020202020204" pitchFamily="34" charset="0"/>
                <a:cs typeface="Arial" panose="020B0604020202020204" pitchFamily="34" charset="0"/>
              </a:rPr>
              <a:t>dd</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yyyy</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Variables with </a:t>
            </a:r>
            <a:r>
              <a:rPr lang="en-US" sz="2000" dirty="0" err="1">
                <a:latin typeface="Arial" panose="020B0604020202020204" pitchFamily="34" charset="0"/>
                <a:cs typeface="Arial" panose="020B0604020202020204" pitchFamily="34" charset="0"/>
              </a:rPr>
              <a:t>boolean</a:t>
            </a:r>
            <a:r>
              <a:rPr lang="en-US" sz="2000" dirty="0">
                <a:latin typeface="Arial" panose="020B0604020202020204" pitchFamily="34" charset="0"/>
                <a:cs typeface="Arial" panose="020B0604020202020204" pitchFamily="34" charset="0"/>
              </a:rPr>
              <a:t> values can be assigned 0 or 1</a:t>
            </a: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NaN</a:t>
            </a:r>
            <a:r>
              <a:rPr lang="en-US" sz="2000" dirty="0">
                <a:latin typeface="Arial" panose="020B0604020202020204" pitchFamily="34" charset="0"/>
                <a:cs typeface="Arial" panose="020B0604020202020204" pitchFamily="34" charset="0"/>
              </a:rPr>
              <a:t> fields can be replaced with 0 or True or False depending on type of variable</a:t>
            </a: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fullvisitorId</a:t>
            </a:r>
            <a:r>
              <a:rPr lang="en-US" sz="2000" dirty="0">
                <a:latin typeface="Arial" panose="020B0604020202020204" pitchFamily="34" charset="0"/>
                <a:cs typeface="Arial" panose="020B0604020202020204" pitchFamily="34" charset="0"/>
              </a:rPr>
              <a:t> will be considered as independent variable for this analysis, </a:t>
            </a:r>
            <a:r>
              <a:rPr lang="en-US" sz="2000" dirty="0" err="1">
                <a:latin typeface="Arial" panose="020B0604020202020204" pitchFamily="34" charset="0"/>
                <a:cs typeface="Arial" panose="020B0604020202020204" pitchFamily="34" charset="0"/>
              </a:rPr>
              <a:t>fullvisitorId</a:t>
            </a:r>
            <a:r>
              <a:rPr lang="en-US" sz="2000" dirty="0">
                <a:latin typeface="Arial" panose="020B0604020202020204" pitchFamily="34" charset="0"/>
                <a:cs typeface="Arial" panose="020B0604020202020204" pitchFamily="34" charset="0"/>
              </a:rPr>
              <a:t> will be considered as </a:t>
            </a:r>
            <a:r>
              <a:rPr lang="en-US" sz="2000" dirty="0" err="1">
                <a:latin typeface="Arial" panose="020B0604020202020204" pitchFamily="34" charset="0"/>
                <a:cs typeface="Arial" panose="020B0604020202020204" pitchFamily="34" charset="0"/>
              </a:rPr>
              <a:t>CustomerId</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totals.transactionRevenue</a:t>
            </a:r>
            <a:r>
              <a:rPr lang="en-US" sz="2000" dirty="0">
                <a:latin typeface="Arial" panose="020B0604020202020204" pitchFamily="34" charset="0"/>
                <a:cs typeface="Arial" panose="020B0604020202020204" pitchFamily="34" charset="0"/>
              </a:rPr>
              <a:t> will be the target value to be predicted</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Certain variables have constant values hence they can removed from this analysis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Certain variables are inclusive datatype for </a:t>
            </a:r>
            <a:r>
              <a:rPr lang="en-US" sz="2000" dirty="0" err="1">
                <a:latin typeface="Arial" panose="020B0604020202020204" pitchFamily="34" charset="0"/>
                <a:cs typeface="Arial" panose="020B0604020202020204" pitchFamily="34" charset="0"/>
              </a:rPr>
              <a:t>e.g</a:t>
            </a:r>
            <a:r>
              <a:rPr lang="en-US" sz="2000" dirty="0">
                <a:latin typeface="Arial" panose="020B0604020202020204" pitchFamily="34" charset="0"/>
                <a:cs typeface="Arial" panose="020B0604020202020204" pitchFamily="34" charset="0"/>
              </a:rPr>
              <a:t> continent -- country -- metro -- city this would allow us to drill down to specific </a:t>
            </a:r>
            <a:r>
              <a:rPr lang="en-US" sz="2000" dirty="0" err="1">
                <a:latin typeface="Arial" panose="020B0604020202020204" pitchFamily="34" charset="0"/>
                <a:cs typeface="Arial" panose="020B0604020202020204" pitchFamily="34" charset="0"/>
              </a:rPr>
              <a:t>visitorId</a:t>
            </a:r>
            <a:r>
              <a:rPr lang="en-US" sz="2000" dirty="0">
                <a:latin typeface="Arial" panose="020B0604020202020204" pitchFamily="34" charset="0"/>
                <a:cs typeface="Arial" panose="020B0604020202020204" pitchFamily="34" charset="0"/>
              </a:rPr>
              <a:t> groups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will also eliminate the columns that are in train and not in test dataset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Converting data to manageable size</a:t>
            </a:r>
            <a:endParaRPr lang="en-US" sz="2000" dirty="0"/>
          </a:p>
          <a:p>
            <a:pPr marL="0" marR="0" lvl="0" indent="0" algn="l" defTabSz="457200" rtl="0" eaLnBrk="1" fontAlgn="auto" latinLnBrk="0" hangingPunct="1">
              <a:lnSpc>
                <a:spcPct val="100000"/>
              </a:lnSpc>
              <a:spcBef>
                <a:spcPts val="0"/>
              </a:spcBef>
              <a:spcAft>
                <a:spcPts val="0"/>
              </a:spcAft>
              <a:buClrTx/>
              <a:buSzTx/>
              <a:buFont typeface="Arial" charset="0"/>
              <a:buNone/>
              <a:tabLst/>
              <a:defRPr/>
            </a:pPr>
            <a:endParaRPr lang="en-US" sz="200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As we can see there are some columns with </a:t>
            </a:r>
            <a:r>
              <a:rPr lang="en-US" sz="2000" dirty="0" err="1">
                <a:latin typeface="Arial" panose="020B0604020202020204" pitchFamily="34" charset="0"/>
                <a:cs typeface="Arial" panose="020B0604020202020204" pitchFamily="34" charset="0"/>
              </a:rPr>
              <a:t>json</a:t>
            </a:r>
            <a:r>
              <a:rPr lang="en-US" sz="2000" dirty="0">
                <a:latin typeface="Arial" panose="020B0604020202020204" pitchFamily="34" charset="0"/>
                <a:cs typeface="Arial" panose="020B0604020202020204" pitchFamily="34" charset="0"/>
              </a:rPr>
              <a:t> format data: . </a:t>
            </a:r>
            <a:r>
              <a:rPr lang="en-US" sz="2000" dirty="0" err="1">
                <a:latin typeface="Arial" panose="020B0604020202020204" pitchFamily="34" charset="0"/>
                <a:cs typeface="Arial" panose="020B0604020202020204" pitchFamily="34" charset="0"/>
              </a:rPr>
              <a:t>geoNetwork</a:t>
            </a:r>
            <a:r>
              <a:rPr lang="en-US" sz="2000" dirty="0">
                <a:latin typeface="Arial" panose="020B0604020202020204" pitchFamily="34" charset="0"/>
                <a:cs typeface="Arial" panose="020B0604020202020204" pitchFamily="34" charset="0"/>
              </a:rPr>
              <a:t>: </a:t>
            </a:r>
            <a:r>
              <a:rPr lang="en-US" sz="1100" b="0" i="0" u="none" strike="noStrike" kern="1200" dirty="0">
                <a:solidFill>
                  <a:schemeClr val="tx1"/>
                </a:solidFill>
                <a:effectLst/>
                <a:latin typeface="+mn-lt"/>
                <a:ea typeface="+mn-ea"/>
                <a:cs typeface="+mn-cs"/>
              </a:rPr>
              <a:t>{"continent": "Asia", "</a:t>
            </a:r>
            <a:r>
              <a:rPr lang="en-US" sz="1100" b="0" i="0" u="none" strike="noStrike" kern="1200" dirty="0" err="1">
                <a:solidFill>
                  <a:schemeClr val="tx1"/>
                </a:solidFill>
                <a:effectLst/>
                <a:latin typeface="+mn-lt"/>
                <a:ea typeface="+mn-ea"/>
                <a:cs typeface="+mn-cs"/>
              </a:rPr>
              <a:t>subContinent</a:t>
            </a:r>
            <a:r>
              <a:rPr lang="en-US" sz="1100" b="0" i="0" u="none" strike="noStrike" kern="1200" dirty="0">
                <a:solidFill>
                  <a:schemeClr val="tx1"/>
                </a:solidFill>
                <a:effectLst/>
                <a:latin typeface="+mn-lt"/>
                <a:ea typeface="+mn-ea"/>
                <a:cs typeface="+mn-cs"/>
              </a:rPr>
              <a:t>": "Western...</a:t>
            </a:r>
          </a:p>
          <a:p>
            <a:pPr marL="0" indent="0">
              <a:buFont typeface="Arial" charset="0"/>
              <a:buNone/>
            </a:pPr>
            <a:r>
              <a:rPr lang="en-US" sz="2000" dirty="0">
                <a:latin typeface="Arial" panose="020B0604020202020204" pitchFamily="34" charset="0"/>
                <a:cs typeface="Arial" panose="020B0604020202020204" pitchFamily="34" charset="0"/>
              </a:rPr>
              <a:t>It makes sense to change the format of the data as we can see it has levels and important characteristic information</a:t>
            </a:r>
          </a:p>
        </p:txBody>
      </p:sp>
    </p:spTree>
    <p:extLst>
      <p:ext uri="{BB962C8B-B14F-4D97-AF65-F5344CB8AC3E}">
        <p14:creationId xmlns:p14="http://schemas.microsoft.com/office/powerpoint/2010/main" val="4124109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lvl="0" indent="-285750">
              <a:buFont typeface="Arial" charset="0"/>
              <a:buChar char="•"/>
            </a:pPr>
            <a:endParaRPr lang="en-US" sz="1600" dirty="0">
              <a:latin typeface="Arial" panose="020B0604020202020204" pitchFamily="34" charset="0"/>
              <a:cs typeface="Arial" panose="020B0604020202020204" pitchFamily="34" charset="0"/>
            </a:endParaRPr>
          </a:p>
          <a:p>
            <a:pPr marL="285750" lvl="0" indent="-285750">
              <a:buFont typeface="Arial" charset="0"/>
              <a:buChar char="•"/>
            </a:pPr>
            <a:endParaRPr lang="en-US" sz="1600" dirty="0">
              <a:latin typeface="Arial" panose="020B0604020202020204" pitchFamily="34" charset="0"/>
              <a:cs typeface="Arial" panose="020B0604020202020204" pitchFamily="34" charset="0"/>
            </a:endParaRPr>
          </a:p>
          <a:p>
            <a:pPr marL="285750" lvl="0" indent="-285750">
              <a:buFont typeface="Arial" charset="0"/>
              <a:buChar char="•"/>
            </a:pPr>
            <a:r>
              <a:rPr lang="en-US" sz="1600" dirty="0">
                <a:latin typeface="Arial" panose="020B0604020202020204" pitchFamily="34" charset="0"/>
                <a:cs typeface="Arial" panose="020B0604020202020204" pitchFamily="34" charset="0"/>
              </a:rPr>
              <a:t>As we can see the dimension of the dataset has Increased after the use of </a:t>
            </a:r>
            <a:r>
              <a:rPr lang="en-US" sz="1600" dirty="0" err="1">
                <a:latin typeface="Arial" panose="020B0604020202020204" pitchFamily="34" charset="0"/>
                <a:cs typeface="Arial" panose="020B0604020202020204" pitchFamily="34" charset="0"/>
              </a:rPr>
              <a:t>json_normalize</a:t>
            </a:r>
            <a:r>
              <a:rPr lang="en-US" sz="1600" dirty="0">
                <a:latin typeface="Arial" panose="020B0604020202020204" pitchFamily="34" charset="0"/>
                <a:cs typeface="Arial" panose="020B0604020202020204" pitchFamily="34" charset="0"/>
              </a:rPr>
              <a:t> function </a:t>
            </a:r>
          </a:p>
          <a:p>
            <a:pPr marL="285750" lvl="0" indent="-285750">
              <a:buFont typeface="Arial" charset="0"/>
              <a:buChar char="•"/>
            </a:pPr>
            <a:r>
              <a:rPr lang="en-US" sz="1600" dirty="0">
                <a:latin typeface="Arial" panose="020B0604020202020204" pitchFamily="34" charset="0"/>
                <a:cs typeface="Arial" panose="020B0604020202020204" pitchFamily="34" charset="0"/>
              </a:rPr>
              <a:t>We have 55 columns in train and 53 test set.</a:t>
            </a:r>
          </a:p>
          <a:p>
            <a:pPr marL="285750" lvl="0" indent="-285750">
              <a:buFont typeface="Arial" charset="0"/>
              <a:buChar char="•"/>
            </a:pPr>
            <a:endParaRPr lang="en-US" sz="1600" dirty="0">
              <a:latin typeface="Arial" panose="020B0604020202020204" pitchFamily="34" charset="0"/>
              <a:cs typeface="Arial" panose="020B0604020202020204" pitchFamily="34" charset="0"/>
            </a:endParaRPr>
          </a:p>
          <a:p>
            <a:pPr marL="285750" lvl="0" indent="-285750">
              <a:buFont typeface="Arial" charset="0"/>
              <a:buChar char="•"/>
            </a:pPr>
            <a:endParaRPr lang="en-US" sz="1600" dirty="0">
              <a:latin typeface="Arial" panose="020B0604020202020204" pitchFamily="34" charset="0"/>
              <a:cs typeface="Arial" panose="020B0604020202020204" pitchFamily="34" charset="0"/>
            </a:endParaRPr>
          </a:p>
          <a:p>
            <a:pPr marL="285750" lvl="0" indent="-285750">
              <a:buFont typeface="Arial" charset="0"/>
              <a:buChar char="•"/>
            </a:pPr>
            <a:r>
              <a:rPr lang="en-US" sz="1600" dirty="0">
                <a:latin typeface="Arial" panose="020B0604020202020204" pitchFamily="34" charset="0"/>
                <a:cs typeface="Arial" panose="020B0604020202020204" pitchFamily="34" charset="0"/>
              </a:rPr>
              <a:t>Credit card fraud detection (http://www.slideshare.net/albahnsen/2014-03-21-acorreabahnsen-edcs-fraud-detection)</a:t>
            </a:r>
          </a:p>
          <a:p>
            <a:pPr marL="285750" lvl="0" indent="-285750">
              <a:buFont typeface="Arial" charset="0"/>
              <a:buChar char="•"/>
            </a:pPr>
            <a:r>
              <a:rPr lang="en-US" sz="1600" dirty="0">
                <a:latin typeface="Arial" panose="020B0604020202020204" pitchFamily="34" charset="0"/>
                <a:cs typeface="Arial" panose="020B0604020202020204" pitchFamily="34" charset="0"/>
              </a:rPr>
              <a:t>http://</a:t>
            </a:r>
            <a:r>
              <a:rPr lang="en-US" sz="1600" dirty="0" err="1">
                <a:latin typeface="Arial" panose="020B0604020202020204" pitchFamily="34" charset="0"/>
                <a:cs typeface="Arial" panose="020B0604020202020204" pitchFamily="34" charset="0"/>
              </a:rPr>
              <a:t>www.dailymotion.com</a:t>
            </a:r>
            <a:r>
              <a:rPr lang="en-US" sz="1600" dirty="0">
                <a:latin typeface="Arial" panose="020B0604020202020204" pitchFamily="34" charset="0"/>
                <a:cs typeface="Arial" panose="020B0604020202020204" pitchFamily="34" charset="0"/>
              </a:rPr>
              <a:t>/video/</a:t>
            </a:r>
            <a:r>
              <a:rPr lang="en-US" sz="1600" dirty="0" err="1">
                <a:latin typeface="Arial" panose="020B0604020202020204" pitchFamily="34" charset="0"/>
                <a:cs typeface="Arial" panose="020B0604020202020204" pitchFamily="34" charset="0"/>
              </a:rPr>
              <a:t>xdaoae_ibm</a:t>
            </a:r>
            <a:r>
              <a:rPr lang="en-US" sz="1600" dirty="0">
                <a:latin typeface="Arial" panose="020B0604020202020204" pitchFamily="34" charset="0"/>
                <a:cs typeface="Arial" panose="020B0604020202020204" pitchFamily="34" charset="0"/>
              </a:rPr>
              <a:t>-commercial-the-road-</a:t>
            </a:r>
            <a:r>
              <a:rPr lang="en-US" sz="1600" dirty="0" err="1">
                <a:latin typeface="Arial" panose="020B0604020202020204" pitchFamily="34" charset="0"/>
                <a:cs typeface="Arial" panose="020B0604020202020204" pitchFamily="34" charset="0"/>
              </a:rPr>
              <a:t>intelligent_tech</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005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not only were able to extract important information from </a:t>
            </a:r>
            <a:r>
              <a:rPr lang="en-US" dirty="0" err="1"/>
              <a:t>json</a:t>
            </a:r>
            <a:r>
              <a:rPr lang="en-US" dirty="0"/>
              <a:t> format columns but also we were able decrease the size of dataset by approximately 50%</a:t>
            </a:r>
          </a:p>
        </p:txBody>
      </p:sp>
    </p:spTree>
    <p:extLst>
      <p:ext uri="{BB962C8B-B14F-4D97-AF65-F5344CB8AC3E}">
        <p14:creationId xmlns:p14="http://schemas.microsoft.com/office/powerpoint/2010/main" val="4086407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charset="0"/>
              <a:buNone/>
            </a:pPr>
            <a:r>
              <a:rPr lang="en-US" sz="1600" dirty="0"/>
              <a:t>A simple yet powerful package called </a:t>
            </a:r>
            <a:r>
              <a:rPr lang="en-US" sz="1600" dirty="0" err="1"/>
              <a:t>missingno</a:t>
            </a:r>
            <a:r>
              <a:rPr lang="en-US" sz="1600" dirty="0"/>
              <a:t> gives you visual and numeric idea of total missing values </a:t>
            </a:r>
          </a:p>
          <a:p>
            <a:pPr marL="0" indent="0">
              <a:buFont typeface="Arial" charset="0"/>
              <a:buNone/>
            </a:pPr>
            <a:endParaRPr lang="en-CA" sz="1600" dirty="0"/>
          </a:p>
        </p:txBody>
      </p:sp>
    </p:spTree>
    <p:extLst>
      <p:ext uri="{BB962C8B-B14F-4D97-AF65-F5344CB8AC3E}">
        <p14:creationId xmlns:p14="http://schemas.microsoft.com/office/powerpoint/2010/main" val="1434605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100" b="0" i="0" kern="1200" dirty="0">
                <a:solidFill>
                  <a:schemeClr val="tx1"/>
                </a:solidFill>
                <a:effectLst/>
                <a:latin typeface="+mn-lt"/>
                <a:ea typeface="+mn-ea"/>
                <a:cs typeface="+mn-cs"/>
              </a:rPr>
              <a:t>I created lot of simple plots to check correlation of features with target revenue, here is one such example of what I did.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100" b="0" i="0" kern="1200" dirty="0">
                <a:solidFill>
                  <a:schemeClr val="tx1"/>
                </a:solidFill>
                <a:effectLst/>
                <a:latin typeface="+mn-lt"/>
                <a:ea typeface="+mn-ea"/>
                <a:cs typeface="+mn-cs"/>
              </a:rPr>
              <a:t>In this plot I have tried to check importance of time series in our dataset </a:t>
            </a:r>
            <a:endParaRPr lang="en-US" sz="200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As we can see in the plot which is on top that visits has increased during month of November and December but in the bottom plot we can see there was high non zero revenue only during end of December</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As you can see it was relatively easy to create plots for numerical data type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But categorical data was required to be encoded before plotting or using for modeling</a:t>
            </a:r>
          </a:p>
        </p:txBody>
      </p:sp>
    </p:spTree>
    <p:extLst>
      <p:ext uri="{BB962C8B-B14F-4D97-AF65-F5344CB8AC3E}">
        <p14:creationId xmlns:p14="http://schemas.microsoft.com/office/powerpoint/2010/main" val="268615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Shape 56"/>
        <p:cNvGrpSpPr/>
        <p:nvPr/>
      </p:nvGrpSpPr>
      <p:grpSpPr>
        <a:xfrm>
          <a:off x="0" y="0"/>
          <a:ext cx="0" cy="0"/>
          <a:chOff x="0" y="0"/>
          <a:chExt cx="0" cy="0"/>
        </a:xfrm>
      </p:grpSpPr>
      <p:pic>
        <p:nvPicPr>
          <p:cNvPr id="58" name="Shape 58"/>
          <p:cNvPicPr preferRelativeResize="0"/>
          <p:nvPr/>
        </p:nvPicPr>
        <p:blipFill>
          <a:blip r:embed="rId2">
            <a:alphaModFix/>
          </a:blip>
          <a:stretch>
            <a:fillRect/>
          </a:stretch>
        </p:blipFill>
        <p:spPr>
          <a:xfrm>
            <a:off x="692875" y="228600"/>
            <a:ext cx="6319449" cy="3806900"/>
          </a:xfrm>
          <a:prstGeom prst="rect">
            <a:avLst/>
          </a:prstGeom>
          <a:noFill/>
          <a:ln>
            <a:noFill/>
          </a:ln>
        </p:spPr>
      </p:pic>
      <p:sp>
        <p:nvSpPr>
          <p:cNvPr id="59" name="Shape 59"/>
          <p:cNvSpPr txBox="1">
            <a:spLocks noGrp="1"/>
          </p:cNvSpPr>
          <p:nvPr>
            <p:ph type="ctrTitle"/>
          </p:nvPr>
        </p:nvSpPr>
        <p:spPr>
          <a:xfrm>
            <a:off x="2862147" y="1055760"/>
            <a:ext cx="5912251" cy="2172300"/>
          </a:xfrm>
          <a:prstGeom prst="rect">
            <a:avLst/>
          </a:prstGeom>
        </p:spPr>
        <p:txBody>
          <a:bodyPr lIns="180000" tIns="91425" rIns="180000" bIns="91425" anchor="t" anchorCtr="0"/>
          <a:lstStyle>
            <a:lvl1pPr lvl="0" rtl="0">
              <a:spcBef>
                <a:spcPts val="0"/>
              </a:spcBef>
              <a:buSzPct val="100000"/>
              <a:defRPr sz="36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r>
              <a:rPr lang="en-CA"/>
              <a:t>Click to edit Master title style</a:t>
            </a:r>
            <a:endParaRPr/>
          </a:p>
        </p:txBody>
      </p:sp>
      <p:sp>
        <p:nvSpPr>
          <p:cNvPr id="60" name="Shape 60"/>
          <p:cNvSpPr txBox="1">
            <a:spLocks noGrp="1"/>
          </p:cNvSpPr>
          <p:nvPr>
            <p:ph type="subTitle" idx="1"/>
          </p:nvPr>
        </p:nvSpPr>
        <p:spPr>
          <a:xfrm>
            <a:off x="3799598" y="2668360"/>
            <a:ext cx="3836100" cy="768900"/>
          </a:xfrm>
          <a:prstGeom prst="rect">
            <a:avLst/>
          </a:prstGeom>
          <a:solidFill>
            <a:srgbClr val="5BC2F4"/>
          </a:solidFill>
        </p:spPr>
        <p:txBody>
          <a:bodyPr lIns="91425" tIns="91425" rIns="91425" bIns="91425" anchor="ctr" anchorCtr="0"/>
          <a:lstStyle>
            <a:lvl1pPr lvl="0" algn="ctr" rtl="0">
              <a:lnSpc>
                <a:spcPct val="100000"/>
              </a:lnSpc>
              <a:spcBef>
                <a:spcPts val="0"/>
              </a:spcBef>
              <a:spcAft>
                <a:spcPts val="0"/>
              </a:spcAft>
              <a:buNone/>
              <a:defRPr>
                <a:solidFill>
                  <a:srgbClr val="000000"/>
                </a:solidFill>
              </a:defRPr>
            </a:lvl1pPr>
            <a:lvl2pPr lvl="1" rtl="0">
              <a:spcBef>
                <a:spcPts val="0"/>
              </a:spcBef>
              <a:buNone/>
              <a:defRPr>
                <a:solidFill>
                  <a:srgbClr val="000000"/>
                </a:solidFill>
              </a:defRPr>
            </a:lvl2pPr>
            <a:lvl3pPr lvl="2" rtl="0">
              <a:spcBef>
                <a:spcPts val="0"/>
              </a:spcBef>
              <a:buNone/>
              <a:defRPr>
                <a:solidFill>
                  <a:srgbClr val="000000"/>
                </a:solidFill>
              </a:defRPr>
            </a:lvl3pPr>
            <a:lvl4pPr lvl="3" rtl="0">
              <a:spcBef>
                <a:spcPts val="0"/>
              </a:spcBef>
              <a:buNone/>
              <a:defRPr>
                <a:solidFill>
                  <a:srgbClr val="000000"/>
                </a:solidFill>
              </a:defRPr>
            </a:lvl4pPr>
            <a:lvl5pPr lvl="4" rtl="0">
              <a:spcBef>
                <a:spcPts val="0"/>
              </a:spcBef>
              <a:buNone/>
              <a:defRPr>
                <a:solidFill>
                  <a:srgbClr val="000000"/>
                </a:solidFill>
              </a:defRPr>
            </a:lvl5pPr>
            <a:lvl6pPr lvl="5" rtl="0">
              <a:spcBef>
                <a:spcPts val="0"/>
              </a:spcBef>
              <a:buNone/>
              <a:defRPr>
                <a:solidFill>
                  <a:srgbClr val="000000"/>
                </a:solidFill>
              </a:defRPr>
            </a:lvl6pPr>
            <a:lvl7pPr lvl="6" rtl="0">
              <a:spcBef>
                <a:spcPts val="0"/>
              </a:spcBef>
              <a:buNone/>
              <a:defRPr>
                <a:solidFill>
                  <a:srgbClr val="000000"/>
                </a:solidFill>
              </a:defRPr>
            </a:lvl7pPr>
            <a:lvl8pPr lvl="7" rtl="0">
              <a:spcBef>
                <a:spcPts val="0"/>
              </a:spcBef>
              <a:buNone/>
              <a:defRPr>
                <a:solidFill>
                  <a:srgbClr val="000000"/>
                </a:solidFill>
              </a:defRPr>
            </a:lvl8pPr>
            <a:lvl9pPr lvl="8" rtl="0">
              <a:spcBef>
                <a:spcPts val="0"/>
              </a:spcBef>
              <a:buNone/>
              <a:defRPr>
                <a:solidFill>
                  <a:srgbClr val="000000"/>
                </a:solidFill>
              </a:defRPr>
            </a:lvl9pPr>
          </a:lstStyle>
          <a:p>
            <a:r>
              <a:rPr lang="en-CA"/>
              <a:t>Click to edit Master subtitle style</a:t>
            </a:r>
            <a:endParaRPr dirty="0"/>
          </a:p>
        </p:txBody>
      </p:sp>
      <p:sp>
        <p:nvSpPr>
          <p:cNvPr id="6" name="Shape 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lvl1pPr>
              <a:defRPr sz="1400" baseline="0"/>
            </a:lvl1pPr>
          </a:lstStyle>
          <a:p>
            <a:pPr algn="r"/>
            <a:fld id="{00000000-1234-1234-1234-123412341234}" type="slidenum">
              <a:rPr lang="en-GB" smtClean="0">
                <a:solidFill>
                  <a:schemeClr val="dk2"/>
                </a:solidFill>
              </a:rPr>
              <a:pPr algn="r"/>
              <a:t>‹#›</a:t>
            </a:fld>
            <a:endParaRPr lang="en-GB" dirty="0">
              <a:solidFill>
                <a:schemeClr val="dk2"/>
              </a:solidFill>
            </a:endParaRPr>
          </a:p>
        </p:txBody>
      </p:sp>
    </p:spTree>
    <p:extLst>
      <p:ext uri="{BB962C8B-B14F-4D97-AF65-F5344CB8AC3E}">
        <p14:creationId xmlns:p14="http://schemas.microsoft.com/office/powerpoint/2010/main" val="137806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a:xfrm>
            <a:off x="311700" y="271475"/>
            <a:ext cx="8520600" cy="786600"/>
          </a:xfrm>
          <a:prstGeom prst="rect">
            <a:avLst/>
          </a:prstGeom>
        </p:spPr>
        <p:txBody>
          <a:bodyPr lIns="180000" tIns="90000" rIns="180000" bIns="72000"/>
          <a:lstStyle/>
          <a:p>
            <a:r>
              <a:rPr lang="en-CA"/>
              <a:t>Click to edit Master title style</a:t>
            </a:r>
            <a:endParaRPr lang="en-US" dirty="0"/>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a:t>
            </a:fld>
            <a:endParaRPr lang="en-GB" sz="1000">
              <a:solidFill>
                <a:schemeClr val="dk2"/>
              </a:solidFill>
            </a:endParaRPr>
          </a:p>
        </p:txBody>
      </p:sp>
      <p:sp>
        <p:nvSpPr>
          <p:cNvPr id="5" name="Content Placeholder 6"/>
          <p:cNvSpPr>
            <a:spLocks noGrp="1"/>
          </p:cNvSpPr>
          <p:nvPr>
            <p:ph sz="quarter" idx="12"/>
          </p:nvPr>
        </p:nvSpPr>
        <p:spPr>
          <a:xfrm>
            <a:off x="794668" y="1152475"/>
            <a:ext cx="7553876" cy="3117773"/>
          </a:xfrm>
          <a:prstGeom prst="rect">
            <a:avLst/>
          </a:prstGeo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Tree>
    <p:extLst>
      <p:ext uri="{BB962C8B-B14F-4D97-AF65-F5344CB8AC3E}">
        <p14:creationId xmlns:p14="http://schemas.microsoft.com/office/powerpoint/2010/main" val="13549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311700" y="271475"/>
            <a:ext cx="8520600" cy="786600"/>
          </a:xfrm>
          <a:prstGeom prst="rect">
            <a:avLst/>
          </a:prstGeom>
        </p:spPr>
        <p:txBody>
          <a:bodyPr/>
          <a:lstStyle/>
          <a:p>
            <a:r>
              <a:rPr lang="en-CA"/>
              <a:t>Click to edit Master title style</a:t>
            </a:r>
            <a:endParaRPr lang="en-US"/>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a:t>
            </a:fld>
            <a:endParaRPr lang="en-GB" sz="1000">
              <a:solidFill>
                <a:schemeClr val="dk2"/>
              </a:solidFill>
            </a:endParaRPr>
          </a:p>
        </p:txBody>
      </p:sp>
      <p:sp>
        <p:nvSpPr>
          <p:cNvPr id="7" name="Content Placeholder 6"/>
          <p:cNvSpPr>
            <a:spLocks noGrp="1"/>
          </p:cNvSpPr>
          <p:nvPr>
            <p:ph sz="quarter" idx="12"/>
          </p:nvPr>
        </p:nvSpPr>
        <p:spPr>
          <a:xfrm>
            <a:off x="4749632" y="1152475"/>
            <a:ext cx="3598912" cy="3132900"/>
          </a:xfrm>
          <a:prstGeom prst="rect">
            <a:avLst/>
          </a:prstGeo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8" name="Content Placeholder 6"/>
          <p:cNvSpPr>
            <a:spLocks noGrp="1"/>
          </p:cNvSpPr>
          <p:nvPr>
            <p:ph sz="quarter" idx="13"/>
          </p:nvPr>
        </p:nvSpPr>
        <p:spPr>
          <a:xfrm>
            <a:off x="794668" y="1152475"/>
            <a:ext cx="3598912" cy="3132900"/>
          </a:xfrm>
          <a:prstGeom prst="rect">
            <a:avLst/>
          </a:prstGeo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Tree>
    <p:extLst>
      <p:ext uri="{BB962C8B-B14F-4D97-AF65-F5344CB8AC3E}">
        <p14:creationId xmlns:p14="http://schemas.microsoft.com/office/powerpoint/2010/main" val="193747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1700" y="271475"/>
            <a:ext cx="8520600" cy="786600"/>
          </a:xfrm>
          <a:prstGeom prst="rect">
            <a:avLst/>
          </a:prstGeom>
        </p:spPr>
        <p:txBody>
          <a:bodyPr/>
          <a:lstStyle/>
          <a:p>
            <a:r>
              <a:rPr lang="en-CA"/>
              <a:t>Click to edit Master title style</a:t>
            </a:r>
            <a:endParaRPr lang="en-US"/>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a:t>
            </a:fld>
            <a:endParaRPr lang="en-GB" sz="1000">
              <a:solidFill>
                <a:schemeClr val="dk2"/>
              </a:solidFill>
            </a:endParaRPr>
          </a:p>
        </p:txBody>
      </p:sp>
    </p:spTree>
    <p:extLst>
      <p:ext uri="{BB962C8B-B14F-4D97-AF65-F5344CB8AC3E}">
        <p14:creationId xmlns:p14="http://schemas.microsoft.com/office/powerpoint/2010/main" val="221558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47"/>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extLst>
      <p:ext uri="{BB962C8B-B14F-4D97-AF65-F5344CB8AC3E}">
        <p14:creationId xmlns:p14="http://schemas.microsoft.com/office/powerpoint/2010/main" val="191175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17"/>
        <p:cNvGrpSpPr/>
        <p:nvPr/>
      </p:nvGrpSpPr>
      <p:grpSpPr>
        <a:xfrm>
          <a:off x="0" y="0"/>
          <a:ext cx="0" cy="0"/>
          <a:chOff x="0" y="0"/>
          <a:chExt cx="0" cy="0"/>
        </a:xfrm>
      </p:grpSpPr>
      <p:sp>
        <p:nvSpPr>
          <p:cNvPr id="19" name="Shape 19"/>
          <p:cNvSpPr/>
          <p:nvPr/>
        </p:nvSpPr>
        <p:spPr>
          <a:xfrm>
            <a:off x="626050" y="2940500"/>
            <a:ext cx="6848400" cy="1242600"/>
          </a:xfrm>
          <a:prstGeom prst="rect">
            <a:avLst/>
          </a:prstGeom>
          <a:solidFill>
            <a:srgbClr val="5BC2F4"/>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1105400" y="476500"/>
            <a:ext cx="7225800" cy="3286200"/>
          </a:xfrm>
          <a:prstGeom prst="rect">
            <a:avLst/>
          </a:prstGeom>
        </p:spPr>
        <p:txBody>
          <a:bodyPr lIns="180000" tIns="91425" rIns="180000" bIns="91425" anchor="ctr" anchorCtr="0"/>
          <a:lstStyle>
            <a:lvl1pPr lvl="0" algn="ctr">
              <a:spcBef>
                <a:spcPts val="0"/>
              </a:spcBef>
              <a:buNone/>
              <a:defRPr sz="3600"/>
            </a:lvl1pPr>
            <a:lvl2pPr lvl="1">
              <a:spcBef>
                <a:spcPts val="0"/>
              </a:spcBef>
              <a:buNone/>
              <a:defRPr sz="4200"/>
            </a:lvl2pPr>
            <a:lvl3pPr lvl="2">
              <a:spcBef>
                <a:spcPts val="0"/>
              </a:spcBef>
              <a:buNone/>
              <a:defRPr sz="4200"/>
            </a:lvl3pPr>
            <a:lvl4pPr lvl="3">
              <a:spcBef>
                <a:spcPts val="0"/>
              </a:spcBef>
              <a:buNone/>
              <a:defRPr sz="4200"/>
            </a:lvl4pPr>
            <a:lvl5pPr lvl="4">
              <a:spcBef>
                <a:spcPts val="0"/>
              </a:spcBef>
              <a:buNone/>
              <a:defRPr sz="4200"/>
            </a:lvl5pPr>
            <a:lvl6pPr lvl="5">
              <a:spcBef>
                <a:spcPts val="0"/>
              </a:spcBef>
              <a:buNone/>
              <a:defRPr sz="4200"/>
            </a:lvl6pPr>
            <a:lvl7pPr lvl="6">
              <a:spcBef>
                <a:spcPts val="0"/>
              </a:spcBef>
              <a:buNone/>
              <a:defRPr sz="4200"/>
            </a:lvl7pPr>
            <a:lvl8pPr lvl="7">
              <a:spcBef>
                <a:spcPts val="0"/>
              </a:spcBef>
              <a:buNone/>
              <a:defRPr sz="4200"/>
            </a:lvl8pPr>
            <a:lvl9pPr lvl="8">
              <a:spcBef>
                <a:spcPts val="0"/>
              </a:spcBef>
              <a:buNone/>
              <a:defRPr sz="4200"/>
            </a:lvl9pPr>
          </a:lstStyle>
          <a:p>
            <a:r>
              <a:rPr lang="en-CA"/>
              <a:t>Click to edit Master title style</a:t>
            </a:r>
            <a:endParaRPr dirty="0"/>
          </a:p>
        </p:txBody>
      </p:sp>
      <p:sp>
        <p:nvSpPr>
          <p:cNvPr id="5" name="Shape 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lvl1pPr>
              <a:defRPr sz="1400" baseline="0"/>
            </a:lvl1pPr>
          </a:lstStyle>
          <a:p>
            <a:pPr algn="r"/>
            <a:fld id="{00000000-1234-1234-1234-123412341234}" type="slidenum">
              <a:rPr lang="en-GB" smtClean="0">
                <a:solidFill>
                  <a:schemeClr val="dk2"/>
                </a:solidFill>
              </a:rPr>
              <a:pPr algn="r"/>
              <a:t>‹#›</a:t>
            </a:fld>
            <a:endParaRPr lang="en-GB" dirty="0">
              <a:solidFill>
                <a:schemeClr val="dk2"/>
              </a:solidFill>
            </a:endParaRPr>
          </a:p>
        </p:txBody>
      </p:sp>
    </p:spTree>
    <p:extLst>
      <p:ext uri="{BB962C8B-B14F-4D97-AF65-F5344CB8AC3E}">
        <p14:creationId xmlns:p14="http://schemas.microsoft.com/office/powerpoint/2010/main" val="412776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11" name="Shape 11"/>
          <p:cNvSpPr/>
          <p:nvPr/>
        </p:nvSpPr>
        <p:spPr>
          <a:xfrm>
            <a:off x="6122200" y="4364825"/>
            <a:ext cx="3021900" cy="785700"/>
          </a:xfrm>
          <a:prstGeom prst="rect">
            <a:avLst/>
          </a:prstGeom>
          <a:solidFill>
            <a:srgbClr val="D9D9D9"/>
          </a:solidFill>
          <a:ln>
            <a:noFill/>
          </a:ln>
        </p:spPr>
        <p:txBody>
          <a:bodyPr lIns="91425" tIns="91425" rIns="91425" bIns="91425" anchor="ctr" anchorCtr="0">
            <a:noAutofit/>
          </a:bodyPr>
          <a:lstStyle/>
          <a:p>
            <a:pPr lvl="0">
              <a:spcBef>
                <a:spcPts val="0"/>
              </a:spcBef>
              <a:buNone/>
            </a:pPr>
            <a:endParaRPr/>
          </a:p>
        </p:txBody>
      </p:sp>
      <p:sp>
        <p:nvSpPr>
          <p:cNvPr id="9" name="Shape 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lvl1pPr>
              <a:defRPr sz="1400" baseline="0"/>
            </a:lvl1pPr>
          </a:lstStyle>
          <a:p>
            <a:pPr algn="r"/>
            <a:fld id="{00000000-1234-1234-1234-123412341234}" type="slidenum">
              <a:rPr lang="en-GB" smtClean="0">
                <a:solidFill>
                  <a:schemeClr val="dk2"/>
                </a:solidFill>
              </a:rPr>
              <a:pPr algn="r"/>
              <a:t>‹#›</a:t>
            </a:fld>
            <a:endParaRPr lang="en-GB" dirty="0">
              <a:solidFill>
                <a:schemeClr val="dk2"/>
              </a:solidFill>
            </a:endParaRPr>
          </a:p>
        </p:txBody>
      </p:sp>
      <p:sp>
        <p:nvSpPr>
          <p:cNvPr id="6" name="Shape 6"/>
          <p:cNvSpPr/>
          <p:nvPr/>
        </p:nvSpPr>
        <p:spPr>
          <a:xfrm>
            <a:off x="0" y="0"/>
            <a:ext cx="2214600" cy="893100"/>
          </a:xfrm>
          <a:prstGeom prst="rect">
            <a:avLst/>
          </a:prstGeom>
          <a:solidFill>
            <a:srgbClr val="004C9B"/>
          </a:solidFill>
          <a:ln>
            <a:noFill/>
          </a:ln>
        </p:spPr>
        <p:txBody>
          <a:bodyPr lIns="91425" tIns="91425" rIns="91425" bIns="91425" anchor="ctr" anchorCtr="0">
            <a:noAutofit/>
          </a:bodyPr>
          <a:lstStyle/>
          <a:p>
            <a:pPr lvl="0">
              <a:spcBef>
                <a:spcPts val="0"/>
              </a:spcBef>
              <a:buNone/>
            </a:pPr>
            <a:endParaRPr/>
          </a:p>
        </p:txBody>
      </p:sp>
      <p:pic>
        <p:nvPicPr>
          <p:cNvPr id="10" name="Shape 10"/>
          <p:cNvPicPr preferRelativeResize="0"/>
          <p:nvPr/>
        </p:nvPicPr>
        <p:blipFill>
          <a:blip r:embed="rId8">
            <a:alphaModFix/>
          </a:blip>
          <a:stretch>
            <a:fillRect/>
          </a:stretch>
        </p:blipFill>
        <p:spPr>
          <a:xfrm>
            <a:off x="311692" y="4426967"/>
            <a:ext cx="2737110" cy="572699"/>
          </a:xfrm>
          <a:prstGeom prst="rect">
            <a:avLst/>
          </a:prstGeom>
          <a:noFill/>
          <a:ln>
            <a:noFill/>
          </a:ln>
        </p:spPr>
      </p:pic>
      <p:sp>
        <p:nvSpPr>
          <p:cNvPr id="3" name="Text Placeholder 2"/>
          <p:cNvSpPr>
            <a:spLocks noGrp="1"/>
          </p:cNvSpPr>
          <p:nvPr>
            <p:ph type="body" idx="1"/>
          </p:nvPr>
        </p:nvSpPr>
        <p:spPr>
          <a:xfrm>
            <a:off x="788455" y="1153057"/>
            <a:ext cx="7569161" cy="3118059"/>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itle Placeholder 4"/>
          <p:cNvSpPr>
            <a:spLocks noGrp="1"/>
          </p:cNvSpPr>
          <p:nvPr>
            <p:ph type="title"/>
          </p:nvPr>
        </p:nvSpPr>
        <p:spPr>
          <a:xfrm>
            <a:off x="311692" y="288531"/>
            <a:ext cx="8520608" cy="786601"/>
          </a:xfrm>
          <a:prstGeom prst="rect">
            <a:avLst/>
          </a:prstGeom>
          <a:solidFill>
            <a:srgbClr val="FFDC00"/>
          </a:solidFill>
        </p:spPr>
        <p:txBody>
          <a:bodyPr vert="horz" lIns="91440" tIns="45720" rIns="91440" bIns="45720" rtlCol="0" anchor="ctr">
            <a:normAutofit/>
          </a:bodyPr>
          <a:lstStyle/>
          <a:p>
            <a:r>
              <a:rPr lang="en-CA"/>
              <a:t>Click to edit Master title style</a:t>
            </a:r>
            <a:endParaRPr lang="en-US"/>
          </a:p>
        </p:txBody>
      </p:sp>
    </p:spTree>
    <p:extLst>
      <p:ext uri="{BB962C8B-B14F-4D97-AF65-F5344CB8AC3E}">
        <p14:creationId xmlns:p14="http://schemas.microsoft.com/office/powerpoint/2010/main" val="1129566413"/>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3" r:id="rId5"/>
    <p:sldLayoutId id="2147483662" r:id="rId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2800" b="0" i="0" u="none" strike="noStrike" cap="none" baseline="0">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20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julian3833/1-quick-start-read-csv-and-flatten-json-fields/notebook" TargetMode="External"/><Relationship Id="rId7" Type="http://schemas.openxmlformats.org/officeDocument/2006/relationships/hyperlink" Target="https://www.kaggle.com/sudalairajkumar/simple-exploration-baseline-ga-customer-revenu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medium.com/@pushkarmandot/https-medium-com-pushkarmandot-what-is-lightgbm-how-to-implement-it-how-to-fine-tune-the-parameters-60347819b7fc" TargetMode="External"/><Relationship Id="rId5" Type="http://schemas.openxmlformats.org/officeDocument/2006/relationships/hyperlink" Target="https://media.readthedocs.org/pdf/lightgbm/latest/lightgbm.pdf" TargetMode="External"/><Relationship Id="rId4" Type="http://schemas.openxmlformats.org/officeDocument/2006/relationships/hyperlink" Target="https://techsupportallbugs.wordpress.com/2018/05/26/install-lightgbm-on-mac-osx-10-9/"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5400" y="451100"/>
            <a:ext cx="7225800" cy="3286200"/>
          </a:xfrm>
        </p:spPr>
        <p:txBody>
          <a:bodyPr>
            <a:normAutofit fontScale="90000"/>
          </a:bodyPr>
          <a:lstStyle/>
          <a:p>
            <a:pPr algn="l"/>
            <a:br>
              <a:rPr lang="en-US" sz="2800" b="1" dirty="0"/>
            </a:br>
            <a:r>
              <a:rPr lang="en-US" sz="2800" b="1" dirty="0" err="1"/>
              <a:t>Gstore</a:t>
            </a:r>
            <a:r>
              <a:rPr lang="en-US" sz="2800" b="1" dirty="0"/>
              <a:t> Customer Revenue Prediction</a:t>
            </a:r>
            <a:br>
              <a:rPr lang="en-US" sz="2800" b="1" dirty="0"/>
            </a:br>
            <a:br>
              <a:rPr lang="en-US" sz="2800" b="1" dirty="0"/>
            </a:br>
            <a:br>
              <a:rPr lang="en-US" sz="2800" b="1" dirty="0"/>
            </a:br>
            <a:r>
              <a:rPr lang="en-US" sz="2200" b="1" dirty="0"/>
              <a:t>December 14</a:t>
            </a:r>
            <a:r>
              <a:rPr lang="en-US" sz="2200" b="1" baseline="30000" dirty="0"/>
              <a:t>th</a:t>
            </a:r>
            <a:r>
              <a:rPr lang="en-US" sz="2200" b="1" dirty="0"/>
              <a:t>, 2018</a:t>
            </a:r>
            <a:br>
              <a:rPr lang="en-US" sz="2200" b="1" dirty="0"/>
            </a:br>
            <a:br>
              <a:rPr lang="en-US" b="1" dirty="0"/>
            </a:br>
            <a:r>
              <a:rPr lang="en-US" sz="2200" b="1" dirty="0"/>
              <a:t>Author: Amitkumar</a:t>
            </a:r>
            <a:br>
              <a:rPr lang="en-US" b="1" dirty="0"/>
            </a:br>
            <a:r>
              <a:rPr lang="en-US" sz="2200" b="1" dirty="0"/>
              <a:t>Advisor: Prof. Can </a:t>
            </a:r>
            <a:r>
              <a:rPr lang="en-US" sz="2200" b="1" dirty="0" err="1"/>
              <a:t>Kavaklioglu</a:t>
            </a:r>
            <a:br>
              <a:rPr lang="en-US" sz="2200" b="1" dirty="0"/>
            </a:br>
            <a:r>
              <a:rPr lang="en-US" sz="2200" b="1" dirty="0"/>
              <a:t>Capstone Project (CKME 136)	</a:t>
            </a:r>
            <a:br>
              <a:rPr lang="en-US" sz="2400" b="1" dirty="0"/>
            </a:br>
            <a:endParaRPr lang="en-US" sz="2400" b="1" dirty="0"/>
          </a:p>
        </p:txBody>
      </p:sp>
      <p:cxnSp>
        <p:nvCxnSpPr>
          <p:cNvPr id="3" name="Straight Connector 2">
            <a:extLst>
              <a:ext uri="{FF2B5EF4-FFF2-40B4-BE49-F238E27FC236}">
                <a16:creationId xmlns:a16="http://schemas.microsoft.com/office/drawing/2014/main" id="{5D154193-32E7-4741-9C81-0C11A24DF515}"/>
              </a:ext>
            </a:extLst>
          </p:cNvPr>
          <p:cNvCxnSpPr>
            <a:cxnSpLocks/>
          </p:cNvCxnSpPr>
          <p:nvPr/>
        </p:nvCxnSpPr>
        <p:spPr>
          <a:xfrm>
            <a:off x="1216891" y="2322368"/>
            <a:ext cx="6513945"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9834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Methodology Adopted</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10</a:t>
            </a:fld>
            <a:endParaRPr lang="en-GB" sz="1000">
              <a:solidFill>
                <a:schemeClr val="dk2"/>
              </a:solidFill>
            </a:endParaRPr>
          </a:p>
        </p:txBody>
      </p:sp>
      <p:sp>
        <p:nvSpPr>
          <p:cNvPr id="6" name="Content Placeholder 4">
            <a:extLst>
              <a:ext uri="{FF2B5EF4-FFF2-40B4-BE49-F238E27FC236}">
                <a16:creationId xmlns:a16="http://schemas.microsoft.com/office/drawing/2014/main" id="{7112D712-85BA-284C-885C-0CF4B4E34301}"/>
              </a:ext>
            </a:extLst>
          </p:cNvPr>
          <p:cNvSpPr txBox="1">
            <a:spLocks/>
          </p:cNvSpPr>
          <p:nvPr/>
        </p:nvSpPr>
        <p:spPr>
          <a:xfrm>
            <a:off x="794668" y="1152475"/>
            <a:ext cx="6786489" cy="3117773"/>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20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3.2 Understanding features (Categorical)</a:t>
            </a:r>
          </a:p>
        </p:txBody>
      </p:sp>
      <p:pic>
        <p:nvPicPr>
          <p:cNvPr id="5" name="Picture 4">
            <a:extLst>
              <a:ext uri="{FF2B5EF4-FFF2-40B4-BE49-F238E27FC236}">
                <a16:creationId xmlns:a16="http://schemas.microsoft.com/office/drawing/2014/main" id="{120B5189-AF56-A544-8B0A-DCC5A45CD8FB}"/>
              </a:ext>
            </a:extLst>
          </p:cNvPr>
          <p:cNvPicPr>
            <a:picLocks noChangeAspect="1"/>
          </p:cNvPicPr>
          <p:nvPr/>
        </p:nvPicPr>
        <p:blipFill>
          <a:blip r:embed="rId3"/>
          <a:stretch>
            <a:fillRect/>
          </a:stretch>
        </p:blipFill>
        <p:spPr>
          <a:xfrm>
            <a:off x="1128714" y="1767991"/>
            <a:ext cx="5657849" cy="2223034"/>
          </a:xfrm>
          <a:prstGeom prst="rect">
            <a:avLst/>
          </a:prstGeom>
        </p:spPr>
      </p:pic>
    </p:spTree>
    <p:extLst>
      <p:ext uri="{BB962C8B-B14F-4D97-AF65-F5344CB8AC3E}">
        <p14:creationId xmlns:p14="http://schemas.microsoft.com/office/powerpoint/2010/main" val="152329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anim calcmode="lin" valueType="num">
                                      <p:cBhvr>
                                        <p:cTn id="8"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Model Execution</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11</a:t>
            </a:fld>
            <a:endParaRPr lang="en-GB" sz="1000">
              <a:solidFill>
                <a:schemeClr val="dk2"/>
              </a:solidFill>
            </a:endParaRPr>
          </a:p>
        </p:txBody>
      </p:sp>
      <p:pic>
        <p:nvPicPr>
          <p:cNvPr id="10" name="Picture 9">
            <a:extLst>
              <a:ext uri="{FF2B5EF4-FFF2-40B4-BE49-F238E27FC236}">
                <a16:creationId xmlns:a16="http://schemas.microsoft.com/office/drawing/2014/main" id="{C97DBFA0-7C0F-0440-B67F-5EA69E12D459}"/>
              </a:ext>
            </a:extLst>
          </p:cNvPr>
          <p:cNvPicPr>
            <a:picLocks noChangeAspect="1"/>
          </p:cNvPicPr>
          <p:nvPr/>
        </p:nvPicPr>
        <p:blipFill>
          <a:blip r:embed="rId3"/>
          <a:stretch>
            <a:fillRect/>
          </a:stretch>
        </p:blipFill>
        <p:spPr>
          <a:xfrm>
            <a:off x="1191108" y="1058075"/>
            <a:ext cx="4995380" cy="3322465"/>
          </a:xfrm>
          <a:prstGeom prst="rect">
            <a:avLst/>
          </a:prstGeom>
        </p:spPr>
      </p:pic>
    </p:spTree>
    <p:extLst>
      <p:ext uri="{BB962C8B-B14F-4D97-AF65-F5344CB8AC3E}">
        <p14:creationId xmlns:p14="http://schemas.microsoft.com/office/powerpoint/2010/main" val="2025554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DB27-FDA3-C948-9E98-B2C385045750}"/>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228D4FF5-2FB1-674A-85B1-2BD7126CCC46}"/>
              </a:ext>
            </a:extLst>
          </p:cNvPr>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12</a:t>
            </a:fld>
            <a:endParaRPr lang="en-GB" sz="1000">
              <a:solidFill>
                <a:schemeClr val="dk2"/>
              </a:solidFill>
            </a:endParaRPr>
          </a:p>
        </p:txBody>
      </p:sp>
      <p:pic>
        <p:nvPicPr>
          <p:cNvPr id="7" name="Picture 6">
            <a:extLst>
              <a:ext uri="{FF2B5EF4-FFF2-40B4-BE49-F238E27FC236}">
                <a16:creationId xmlns:a16="http://schemas.microsoft.com/office/drawing/2014/main" id="{AD2CA4DB-A866-2E43-9025-A9137A77CB23}"/>
              </a:ext>
            </a:extLst>
          </p:cNvPr>
          <p:cNvPicPr>
            <a:picLocks noChangeAspect="1"/>
          </p:cNvPicPr>
          <p:nvPr/>
        </p:nvPicPr>
        <p:blipFill>
          <a:blip r:embed="rId3"/>
          <a:stretch>
            <a:fillRect/>
          </a:stretch>
        </p:blipFill>
        <p:spPr>
          <a:xfrm>
            <a:off x="2579077" y="1083614"/>
            <a:ext cx="5650523" cy="2976272"/>
          </a:xfrm>
          <a:prstGeom prst="rect">
            <a:avLst/>
          </a:prstGeom>
        </p:spPr>
      </p:pic>
      <p:sp>
        <p:nvSpPr>
          <p:cNvPr id="8" name="TextBox 7">
            <a:extLst>
              <a:ext uri="{FF2B5EF4-FFF2-40B4-BE49-F238E27FC236}">
                <a16:creationId xmlns:a16="http://schemas.microsoft.com/office/drawing/2014/main" id="{9F1B36F3-ACAF-8142-B9FC-DCAB16ECB93A}"/>
              </a:ext>
            </a:extLst>
          </p:cNvPr>
          <p:cNvSpPr txBox="1"/>
          <p:nvPr/>
        </p:nvSpPr>
        <p:spPr>
          <a:xfrm>
            <a:off x="468923" y="1359877"/>
            <a:ext cx="1313180" cy="369332"/>
          </a:xfrm>
          <a:prstGeom prst="rect">
            <a:avLst/>
          </a:prstGeom>
          <a:noFill/>
        </p:spPr>
        <p:txBody>
          <a:bodyPr wrap="none" rtlCol="0">
            <a:spAutoFit/>
          </a:bodyPr>
          <a:lstStyle/>
          <a:p>
            <a:r>
              <a:rPr lang="en-US" sz="1800" b="1" dirty="0"/>
              <a:t>Prediction</a:t>
            </a:r>
          </a:p>
        </p:txBody>
      </p:sp>
    </p:spTree>
    <p:extLst>
      <p:ext uri="{BB962C8B-B14F-4D97-AF65-F5344CB8AC3E}">
        <p14:creationId xmlns:p14="http://schemas.microsoft.com/office/powerpoint/2010/main" val="2894579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97323-43E2-C24B-8B01-9A0DBC3F2185}"/>
              </a:ext>
            </a:extLst>
          </p:cNvPr>
          <p:cNvSpPr>
            <a:spLocks noGrp="1"/>
          </p:cNvSpPr>
          <p:nvPr>
            <p:ph type="title"/>
          </p:nvPr>
        </p:nvSpPr>
        <p:spPr/>
        <p:txBody>
          <a:bodyPr/>
          <a:lstStyle/>
          <a:p>
            <a:r>
              <a:rPr lang="en-US" dirty="0"/>
              <a:t>Conclusion Cont.</a:t>
            </a:r>
          </a:p>
        </p:txBody>
      </p:sp>
      <p:sp>
        <p:nvSpPr>
          <p:cNvPr id="3" name="Slide Number Placeholder 2">
            <a:extLst>
              <a:ext uri="{FF2B5EF4-FFF2-40B4-BE49-F238E27FC236}">
                <a16:creationId xmlns:a16="http://schemas.microsoft.com/office/drawing/2014/main" id="{96A8FA21-2BC8-2C49-A7D8-CD95F20CACED}"/>
              </a:ext>
            </a:extLst>
          </p:cNvPr>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13</a:t>
            </a:fld>
            <a:endParaRPr lang="en-GB" sz="1000">
              <a:solidFill>
                <a:schemeClr val="dk2"/>
              </a:solidFill>
            </a:endParaRPr>
          </a:p>
        </p:txBody>
      </p:sp>
      <p:pic>
        <p:nvPicPr>
          <p:cNvPr id="7" name="Picture 6">
            <a:extLst>
              <a:ext uri="{FF2B5EF4-FFF2-40B4-BE49-F238E27FC236}">
                <a16:creationId xmlns:a16="http://schemas.microsoft.com/office/drawing/2014/main" id="{D82E3503-628F-BE49-B2D7-709636731BC1}"/>
              </a:ext>
            </a:extLst>
          </p:cNvPr>
          <p:cNvPicPr>
            <a:picLocks noChangeAspect="1"/>
          </p:cNvPicPr>
          <p:nvPr/>
        </p:nvPicPr>
        <p:blipFill>
          <a:blip r:embed="rId3"/>
          <a:stretch>
            <a:fillRect/>
          </a:stretch>
        </p:blipFill>
        <p:spPr>
          <a:xfrm>
            <a:off x="1024128" y="1058075"/>
            <a:ext cx="6198230" cy="3064031"/>
          </a:xfrm>
          <a:prstGeom prst="rect">
            <a:avLst/>
          </a:prstGeom>
        </p:spPr>
      </p:pic>
    </p:spTree>
    <p:extLst>
      <p:ext uri="{BB962C8B-B14F-4D97-AF65-F5344CB8AC3E}">
        <p14:creationId xmlns:p14="http://schemas.microsoft.com/office/powerpoint/2010/main" val="403642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Tools / Model Used</a:t>
            </a:r>
            <a:endParaRPr lang="en-US" dirty="0"/>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14</a:t>
            </a:fld>
            <a:endParaRPr lang="en-GB" sz="1000">
              <a:solidFill>
                <a:schemeClr val="dk2"/>
              </a:solidFill>
            </a:endParaRPr>
          </a:p>
        </p:txBody>
      </p:sp>
      <p:pic>
        <p:nvPicPr>
          <p:cNvPr id="18" name="Content Placeholder 17">
            <a:extLst>
              <a:ext uri="{FF2B5EF4-FFF2-40B4-BE49-F238E27FC236}">
                <a16:creationId xmlns:a16="http://schemas.microsoft.com/office/drawing/2014/main" id="{6DDC4DBB-1ECB-6A46-B941-E2D6D9D4E2F6}"/>
              </a:ext>
            </a:extLst>
          </p:cNvPr>
          <p:cNvPicPr>
            <a:picLocks noGrp="1" noChangeAspect="1"/>
          </p:cNvPicPr>
          <p:nvPr>
            <p:ph sz="quarter" idx="12"/>
          </p:nvPr>
        </p:nvPicPr>
        <p:blipFill>
          <a:blip r:embed="rId3"/>
          <a:stretch>
            <a:fillRect/>
          </a:stretch>
        </p:blipFill>
        <p:spPr>
          <a:xfrm>
            <a:off x="457201" y="1425813"/>
            <a:ext cx="3143250" cy="2121694"/>
          </a:xfrm>
          <a:prstGeom prst="rect">
            <a:avLst/>
          </a:prstGeom>
        </p:spPr>
      </p:pic>
      <p:pic>
        <p:nvPicPr>
          <p:cNvPr id="19" name="Picture 18">
            <a:extLst>
              <a:ext uri="{FF2B5EF4-FFF2-40B4-BE49-F238E27FC236}">
                <a16:creationId xmlns:a16="http://schemas.microsoft.com/office/drawing/2014/main" id="{880A2744-A929-5347-BD88-EA8851AFEA57}"/>
              </a:ext>
            </a:extLst>
          </p:cNvPr>
          <p:cNvPicPr>
            <a:picLocks noChangeAspect="1"/>
          </p:cNvPicPr>
          <p:nvPr/>
        </p:nvPicPr>
        <p:blipFill>
          <a:blip r:embed="rId4"/>
          <a:stretch>
            <a:fillRect/>
          </a:stretch>
        </p:blipFill>
        <p:spPr>
          <a:xfrm>
            <a:off x="4031700" y="1580910"/>
            <a:ext cx="4800600" cy="2291875"/>
          </a:xfrm>
          <a:prstGeom prst="rect">
            <a:avLst/>
          </a:prstGeom>
        </p:spPr>
      </p:pic>
    </p:spTree>
    <p:extLst>
      <p:ext uri="{BB962C8B-B14F-4D97-AF65-F5344CB8AC3E}">
        <p14:creationId xmlns:p14="http://schemas.microsoft.com/office/powerpoint/2010/main" val="3989960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5E82-6743-0846-85C0-3FC3C11F6701}"/>
              </a:ext>
            </a:extLst>
          </p:cNvPr>
          <p:cNvSpPr>
            <a:spLocks noGrp="1"/>
          </p:cNvSpPr>
          <p:nvPr>
            <p:ph type="title"/>
          </p:nvPr>
        </p:nvSpPr>
        <p:spPr/>
        <p:txBody>
          <a:bodyPr>
            <a:normAutofit/>
          </a:bodyPr>
          <a:lstStyle/>
          <a:p>
            <a:r>
              <a:rPr lang="en-US" dirty="0"/>
              <a:t>References</a:t>
            </a:r>
          </a:p>
        </p:txBody>
      </p:sp>
      <p:sp>
        <p:nvSpPr>
          <p:cNvPr id="3" name="Slide Number Placeholder 2">
            <a:extLst>
              <a:ext uri="{FF2B5EF4-FFF2-40B4-BE49-F238E27FC236}">
                <a16:creationId xmlns:a16="http://schemas.microsoft.com/office/drawing/2014/main" id="{16A4A4D6-26C0-3D4A-9395-52046C6FB1E0}"/>
              </a:ext>
            </a:extLst>
          </p:cNvPr>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15</a:t>
            </a:fld>
            <a:endParaRPr lang="en-GB" sz="1000">
              <a:solidFill>
                <a:schemeClr val="dk2"/>
              </a:solidFill>
            </a:endParaRPr>
          </a:p>
        </p:txBody>
      </p:sp>
      <p:sp>
        <p:nvSpPr>
          <p:cNvPr id="14" name="Rectangle 13">
            <a:extLst>
              <a:ext uri="{FF2B5EF4-FFF2-40B4-BE49-F238E27FC236}">
                <a16:creationId xmlns:a16="http://schemas.microsoft.com/office/drawing/2014/main" id="{DE649005-2D04-DC4D-91B8-9FE227DB185F}"/>
              </a:ext>
            </a:extLst>
          </p:cNvPr>
          <p:cNvSpPr/>
          <p:nvPr/>
        </p:nvSpPr>
        <p:spPr>
          <a:xfrm>
            <a:off x="242129" y="1131216"/>
            <a:ext cx="8779028" cy="3416320"/>
          </a:xfrm>
          <a:prstGeom prst="rect">
            <a:avLst/>
          </a:prstGeom>
        </p:spPr>
        <p:txBody>
          <a:bodyPr wrap="square">
            <a:spAutoFit/>
          </a:bodyPr>
          <a:lstStyle/>
          <a:p>
            <a:r>
              <a:rPr lang="en-US" sz="1200" b="1" dirty="0" err="1"/>
              <a:t>Json</a:t>
            </a:r>
            <a:r>
              <a:rPr lang="en-US" sz="1200" b="1" dirty="0"/>
              <a:t> format column transformation</a:t>
            </a:r>
          </a:p>
          <a:p>
            <a:r>
              <a:rPr lang="en-US" sz="1200" dirty="0">
                <a:hlinkClick r:id="rId3"/>
              </a:rPr>
              <a:t>https://</a:t>
            </a:r>
            <a:r>
              <a:rPr lang="en-US" sz="1200" dirty="0" err="1">
                <a:hlinkClick r:id="rId3"/>
              </a:rPr>
              <a:t>www.kaggle.com</a:t>
            </a:r>
            <a:r>
              <a:rPr lang="en-US" sz="1200" dirty="0">
                <a:hlinkClick r:id="rId3"/>
              </a:rPr>
              <a:t>/julian3833/1-quick-start-read-csv-and-flatten-json-fields/notebook</a:t>
            </a:r>
            <a:endParaRPr lang="en-US" sz="1200" dirty="0"/>
          </a:p>
          <a:p>
            <a:endParaRPr lang="en-CA" sz="1200" b="1" kern="1200" dirty="0">
              <a:solidFill>
                <a:schemeClr val="tx1"/>
              </a:solidFill>
            </a:endParaRPr>
          </a:p>
          <a:p>
            <a:r>
              <a:rPr lang="en-US" sz="1200" b="1" dirty="0" err="1"/>
              <a:t>Lightgbm</a:t>
            </a:r>
            <a:r>
              <a:rPr lang="en-US" sz="1200" b="1" dirty="0"/>
              <a:t> Logo</a:t>
            </a:r>
            <a:r>
              <a:rPr lang="en-US" sz="1200" dirty="0"/>
              <a:t>:</a:t>
            </a:r>
          </a:p>
          <a:p>
            <a:endParaRPr lang="en-US" sz="1200" dirty="0"/>
          </a:p>
          <a:p>
            <a:r>
              <a:rPr lang="en-US" sz="1200" dirty="0">
                <a:hlinkClick r:id="rId4"/>
              </a:rPr>
              <a:t>https://</a:t>
            </a:r>
            <a:r>
              <a:rPr lang="en-US" sz="1200" dirty="0" err="1">
                <a:hlinkClick r:id="rId4"/>
              </a:rPr>
              <a:t>techsupportallbugs.wordpress.com</a:t>
            </a:r>
            <a:r>
              <a:rPr lang="en-US" sz="1200" dirty="0">
                <a:hlinkClick r:id="rId4"/>
              </a:rPr>
              <a:t>/2018/05/26/install-lightgbm-on-mac-osx-10-9/</a:t>
            </a:r>
            <a:endParaRPr lang="en-US" sz="1200" dirty="0"/>
          </a:p>
          <a:p>
            <a:endParaRPr lang="en-CA" sz="1200" b="1" kern="1200" dirty="0">
              <a:solidFill>
                <a:schemeClr val="tx1"/>
              </a:solidFill>
            </a:endParaRPr>
          </a:p>
          <a:p>
            <a:r>
              <a:rPr lang="en-CA" sz="1200" b="1" kern="1200" dirty="0">
                <a:solidFill>
                  <a:schemeClr val="tx1"/>
                </a:solidFill>
              </a:rPr>
              <a:t>Document for </a:t>
            </a:r>
            <a:r>
              <a:rPr lang="en-CA" sz="1200" b="1" kern="1200" dirty="0" err="1">
                <a:solidFill>
                  <a:schemeClr val="tx1"/>
                </a:solidFill>
              </a:rPr>
              <a:t>LightGBM</a:t>
            </a:r>
            <a:endParaRPr lang="en-CA" sz="1200" b="1" kern="1200" dirty="0">
              <a:solidFill>
                <a:schemeClr val="tx1"/>
              </a:solidFill>
            </a:endParaRPr>
          </a:p>
          <a:p>
            <a:r>
              <a:rPr lang="en-CA" sz="1200" kern="1200" dirty="0">
                <a:solidFill>
                  <a:schemeClr val="tx1"/>
                </a:solidFill>
                <a:hlinkClick r:id="rId5"/>
              </a:rPr>
              <a:t>https://media.readthedocs.org/pdf/lightgbm/latest/lightgbm.pdf</a:t>
            </a:r>
            <a:endParaRPr lang="en-CA" sz="1200" kern="1200" dirty="0">
              <a:solidFill>
                <a:schemeClr val="tx1"/>
              </a:solidFill>
            </a:endParaRPr>
          </a:p>
          <a:p>
            <a:endParaRPr lang="en-CA" sz="1200" kern="1200" dirty="0">
              <a:solidFill>
                <a:schemeClr val="tx1"/>
              </a:solidFill>
            </a:endParaRPr>
          </a:p>
          <a:p>
            <a:r>
              <a:rPr lang="en-CA" sz="1200" b="1" kern="1200" dirty="0">
                <a:solidFill>
                  <a:schemeClr val="tx1"/>
                </a:solidFill>
              </a:rPr>
              <a:t>Blog</a:t>
            </a:r>
          </a:p>
          <a:p>
            <a:r>
              <a:rPr lang="en-CA" sz="1200" kern="1200" dirty="0">
                <a:solidFill>
                  <a:schemeClr val="tx1"/>
                </a:solidFill>
                <a:hlinkClick r:id="rId6"/>
              </a:rPr>
              <a:t>https://medium.com/@pushkarmandot/https-medium-com-pushkarmandot-what-is-lightgbm-how-to-implement-it-how-to-fine-tune-the-parameters-60347819b7fc</a:t>
            </a:r>
            <a:endParaRPr lang="en-CA" sz="1200" kern="1200" dirty="0">
              <a:solidFill>
                <a:schemeClr val="tx1"/>
              </a:solidFill>
            </a:endParaRPr>
          </a:p>
          <a:p>
            <a:endParaRPr lang="en-CA" sz="1200" kern="1200" dirty="0">
              <a:solidFill>
                <a:schemeClr val="tx1"/>
              </a:solidFill>
            </a:endParaRPr>
          </a:p>
          <a:p>
            <a:r>
              <a:rPr lang="en-US" sz="1200" b="1" dirty="0"/>
              <a:t>Challenge reference</a:t>
            </a:r>
          </a:p>
          <a:p>
            <a:r>
              <a:rPr lang="en-US" sz="1200" dirty="0">
                <a:hlinkClick r:id="rId7"/>
              </a:rPr>
              <a:t>https://</a:t>
            </a:r>
            <a:r>
              <a:rPr lang="en-US" sz="1200" dirty="0" err="1">
                <a:hlinkClick r:id="rId7"/>
              </a:rPr>
              <a:t>www.kaggle.com</a:t>
            </a:r>
            <a:r>
              <a:rPr lang="en-US" sz="1200" dirty="0">
                <a:hlinkClick r:id="rId7"/>
              </a:rPr>
              <a:t>/</a:t>
            </a:r>
            <a:r>
              <a:rPr lang="en-US" sz="1200" dirty="0" err="1">
                <a:hlinkClick r:id="rId7"/>
              </a:rPr>
              <a:t>sudalairajkumar</a:t>
            </a:r>
            <a:r>
              <a:rPr lang="en-US" sz="1200" dirty="0">
                <a:hlinkClick r:id="rId7"/>
              </a:rPr>
              <a:t>/simple-exploration-baseline-</a:t>
            </a:r>
            <a:r>
              <a:rPr lang="en-US" sz="1200" dirty="0" err="1">
                <a:hlinkClick r:id="rId7"/>
              </a:rPr>
              <a:t>ga</a:t>
            </a:r>
            <a:r>
              <a:rPr lang="en-US" sz="1200" dirty="0">
                <a:hlinkClick r:id="rId7"/>
              </a:rPr>
              <a:t>-customer-revenue</a:t>
            </a:r>
            <a:endParaRPr lang="en-US" sz="1200" dirty="0"/>
          </a:p>
          <a:p>
            <a:endParaRPr lang="en-CA" sz="1200" kern="1200" dirty="0">
              <a:solidFill>
                <a:schemeClr val="tx1"/>
              </a:solidFill>
            </a:endParaRPr>
          </a:p>
          <a:p>
            <a:endParaRPr lang="en-CA" sz="1200" kern="1200" dirty="0">
              <a:solidFill>
                <a:schemeClr val="tx1"/>
              </a:solidFill>
            </a:endParaRPr>
          </a:p>
        </p:txBody>
      </p:sp>
    </p:spTree>
    <p:extLst>
      <p:ext uri="{BB962C8B-B14F-4D97-AF65-F5344CB8AC3E}">
        <p14:creationId xmlns:p14="http://schemas.microsoft.com/office/powerpoint/2010/main" val="3491099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241B2-9FAC-9F4C-A82C-0BCF4A27451D}"/>
              </a:ext>
            </a:extLst>
          </p:cNvPr>
          <p:cNvSpPr>
            <a:spLocks noGrp="1"/>
          </p:cNvSpPr>
          <p:nvPr>
            <p:ph type="title"/>
          </p:nvPr>
        </p:nvSpPr>
        <p:spPr/>
        <p:txBody>
          <a:bodyPr/>
          <a:lstStyle/>
          <a:p>
            <a:r>
              <a:rPr lang="en-US" dirty="0"/>
              <a:t>Thank you for your time</a:t>
            </a:r>
          </a:p>
        </p:txBody>
      </p:sp>
      <p:sp>
        <p:nvSpPr>
          <p:cNvPr id="3" name="Slide Number Placeholder 2">
            <a:extLst>
              <a:ext uri="{FF2B5EF4-FFF2-40B4-BE49-F238E27FC236}">
                <a16:creationId xmlns:a16="http://schemas.microsoft.com/office/drawing/2014/main" id="{587E17E2-F9D1-4B46-B11C-9372C58A40F1}"/>
              </a:ext>
            </a:extLst>
          </p:cNvPr>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16</a:t>
            </a:fld>
            <a:endParaRPr lang="en-GB" sz="1000">
              <a:solidFill>
                <a:schemeClr val="dk2"/>
              </a:solidFill>
            </a:endParaRPr>
          </a:p>
        </p:txBody>
      </p:sp>
      <p:sp>
        <p:nvSpPr>
          <p:cNvPr id="4" name="TextBox 3">
            <a:extLst>
              <a:ext uri="{FF2B5EF4-FFF2-40B4-BE49-F238E27FC236}">
                <a16:creationId xmlns:a16="http://schemas.microsoft.com/office/drawing/2014/main" id="{C79D4006-9687-5F48-904D-78760499E81A}"/>
              </a:ext>
            </a:extLst>
          </p:cNvPr>
          <p:cNvSpPr txBox="1"/>
          <p:nvPr/>
        </p:nvSpPr>
        <p:spPr>
          <a:xfrm>
            <a:off x="2243137" y="1971585"/>
            <a:ext cx="3672800" cy="1200329"/>
          </a:xfrm>
          <a:prstGeom prst="rect">
            <a:avLst/>
          </a:prstGeom>
          <a:noFill/>
        </p:spPr>
        <p:txBody>
          <a:bodyPr wrap="none" rtlCol="0">
            <a:spAutoFit/>
          </a:bodyPr>
          <a:lstStyle/>
          <a:p>
            <a:r>
              <a:rPr lang="en-US" sz="7200" dirty="0"/>
              <a:t>The End</a:t>
            </a:r>
          </a:p>
        </p:txBody>
      </p:sp>
    </p:spTree>
    <p:extLst>
      <p:ext uri="{BB962C8B-B14F-4D97-AF65-F5344CB8AC3E}">
        <p14:creationId xmlns:p14="http://schemas.microsoft.com/office/powerpoint/2010/main" val="232114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2</a:t>
            </a:fld>
            <a:endParaRPr lang="en-GB" sz="1000">
              <a:solidFill>
                <a:schemeClr val="dk2"/>
              </a:solidFill>
            </a:endParaRPr>
          </a:p>
        </p:txBody>
      </p:sp>
      <p:sp>
        <p:nvSpPr>
          <p:cNvPr id="4" name="Content Placeholder 3"/>
          <p:cNvSpPr>
            <a:spLocks noGrp="1"/>
          </p:cNvSpPr>
          <p:nvPr>
            <p:ph sz="quarter" idx="12"/>
          </p:nvPr>
        </p:nvSpPr>
        <p:spPr>
          <a:xfrm>
            <a:off x="794668" y="1152476"/>
            <a:ext cx="7408037" cy="2921984"/>
          </a:xfrm>
        </p:spPr>
        <p:txBody>
          <a:bodyPr>
            <a:noAutofit/>
          </a:bodyPr>
          <a:lstStyle/>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Challenge Description and Objective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Methodology Adopted</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Model Execution</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Conclusion</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Tools Used</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References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571500" indent="-571500" algn="ct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0120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Challenge Description and Objective</a:t>
            </a:r>
            <a:endParaRPr lang="en-US" dirty="0"/>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3</a:t>
            </a:fld>
            <a:endParaRPr lang="en-GB" sz="1000">
              <a:solidFill>
                <a:schemeClr val="dk2"/>
              </a:solidFill>
            </a:endParaRPr>
          </a:p>
        </p:txBody>
      </p:sp>
      <p:pic>
        <p:nvPicPr>
          <p:cNvPr id="9" name="Content Placeholder 8">
            <a:extLst>
              <a:ext uri="{FF2B5EF4-FFF2-40B4-BE49-F238E27FC236}">
                <a16:creationId xmlns:a16="http://schemas.microsoft.com/office/drawing/2014/main" id="{C5583180-D174-DC4E-A727-A6BC9771CA75}"/>
              </a:ext>
            </a:extLst>
          </p:cNvPr>
          <p:cNvPicPr>
            <a:picLocks noGrp="1" noChangeAspect="1"/>
          </p:cNvPicPr>
          <p:nvPr>
            <p:ph sz="quarter" idx="12"/>
          </p:nvPr>
        </p:nvPicPr>
        <p:blipFill>
          <a:blip r:embed="rId3"/>
          <a:stretch>
            <a:fillRect/>
          </a:stretch>
        </p:blipFill>
        <p:spPr>
          <a:xfrm>
            <a:off x="3407569" y="2171700"/>
            <a:ext cx="1562100" cy="1079500"/>
          </a:xfrm>
        </p:spPr>
      </p:pic>
      <p:pic>
        <p:nvPicPr>
          <p:cNvPr id="5" name="Picture 4">
            <a:extLst>
              <a:ext uri="{FF2B5EF4-FFF2-40B4-BE49-F238E27FC236}">
                <a16:creationId xmlns:a16="http://schemas.microsoft.com/office/drawing/2014/main" id="{A3B790A0-8FEE-6D46-BC4F-7CF9359BFB95}"/>
              </a:ext>
            </a:extLst>
          </p:cNvPr>
          <p:cNvPicPr>
            <a:picLocks noChangeAspect="1"/>
          </p:cNvPicPr>
          <p:nvPr/>
        </p:nvPicPr>
        <p:blipFill>
          <a:blip r:embed="rId4"/>
          <a:stretch>
            <a:fillRect/>
          </a:stretch>
        </p:blipFill>
        <p:spPr>
          <a:xfrm>
            <a:off x="858976" y="1194838"/>
            <a:ext cx="6659286" cy="2753823"/>
          </a:xfrm>
          <a:prstGeom prst="rect">
            <a:avLst/>
          </a:prstGeom>
        </p:spPr>
      </p:pic>
      <p:pic>
        <p:nvPicPr>
          <p:cNvPr id="11" name="Picture 10">
            <a:extLst>
              <a:ext uri="{FF2B5EF4-FFF2-40B4-BE49-F238E27FC236}">
                <a16:creationId xmlns:a16="http://schemas.microsoft.com/office/drawing/2014/main" id="{D4A4045B-3020-B745-B622-0D105EA42A9B}"/>
              </a:ext>
            </a:extLst>
          </p:cNvPr>
          <p:cNvPicPr>
            <a:picLocks noChangeAspect="1"/>
          </p:cNvPicPr>
          <p:nvPr/>
        </p:nvPicPr>
        <p:blipFill>
          <a:blip r:embed="rId3"/>
          <a:stretch>
            <a:fillRect/>
          </a:stretch>
        </p:blipFill>
        <p:spPr>
          <a:xfrm>
            <a:off x="5727563" y="2711450"/>
            <a:ext cx="1562100" cy="1079500"/>
          </a:xfrm>
          <a:prstGeom prst="rect">
            <a:avLst/>
          </a:prstGeom>
        </p:spPr>
      </p:pic>
      <p:pic>
        <p:nvPicPr>
          <p:cNvPr id="14" name="Picture 13">
            <a:extLst>
              <a:ext uri="{FF2B5EF4-FFF2-40B4-BE49-F238E27FC236}">
                <a16:creationId xmlns:a16="http://schemas.microsoft.com/office/drawing/2014/main" id="{84E918B9-DBA8-BF48-B0B9-A5641FE0C28F}"/>
              </a:ext>
            </a:extLst>
          </p:cNvPr>
          <p:cNvPicPr>
            <a:picLocks noChangeAspect="1"/>
          </p:cNvPicPr>
          <p:nvPr/>
        </p:nvPicPr>
        <p:blipFill>
          <a:blip r:embed="rId5"/>
          <a:stretch>
            <a:fillRect/>
          </a:stretch>
        </p:blipFill>
        <p:spPr>
          <a:xfrm>
            <a:off x="858976" y="2939969"/>
            <a:ext cx="995361" cy="1008692"/>
          </a:xfrm>
          <a:prstGeom prst="rect">
            <a:avLst/>
          </a:prstGeom>
        </p:spPr>
      </p:pic>
    </p:spTree>
    <p:extLst>
      <p:ext uri="{BB962C8B-B14F-4D97-AF65-F5344CB8AC3E}">
        <p14:creationId xmlns:p14="http://schemas.microsoft.com/office/powerpoint/2010/main" val="470591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Arial" panose="020B0604020202020204" pitchFamily="34" charset="0"/>
                <a:cs typeface="Arial" panose="020B0604020202020204" pitchFamily="34" charset="0"/>
              </a:rPr>
              <a:t>Methodology adopted</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4</a:t>
            </a:fld>
            <a:endParaRPr lang="en-GB" sz="1000">
              <a:solidFill>
                <a:schemeClr val="dk2"/>
              </a:solidFill>
            </a:endParaRPr>
          </a:p>
        </p:txBody>
      </p:sp>
      <p:sp>
        <p:nvSpPr>
          <p:cNvPr id="4" name="Content Placeholder 3"/>
          <p:cNvSpPr>
            <a:spLocks noGrp="1"/>
          </p:cNvSpPr>
          <p:nvPr>
            <p:ph sz="quarter" idx="12"/>
          </p:nvPr>
        </p:nvSpPr>
        <p:spPr>
          <a:xfrm>
            <a:off x="794668" y="1152475"/>
            <a:ext cx="6786489" cy="3117773"/>
          </a:xfrm>
        </p:spPr>
        <p:txBody>
          <a:bodyPr>
            <a:normAutofit/>
          </a:bodyPr>
          <a:lstStyle/>
          <a:p>
            <a:r>
              <a:rPr lang="en-US" dirty="0">
                <a:latin typeface="Arial" panose="020B0604020202020204" pitchFamily="34" charset="0"/>
                <a:cs typeface="Arial" panose="020B0604020202020204" pitchFamily="34" charset="0"/>
              </a:rPr>
              <a:t>1. Initial exploratory data analysis</a:t>
            </a:r>
          </a:p>
        </p:txBody>
      </p:sp>
      <p:pic>
        <p:nvPicPr>
          <p:cNvPr id="12" name="Picture 11">
            <a:extLst>
              <a:ext uri="{FF2B5EF4-FFF2-40B4-BE49-F238E27FC236}">
                <a16:creationId xmlns:a16="http://schemas.microsoft.com/office/drawing/2014/main" id="{D833C2E8-1FAD-3348-B019-D09D5E8A2F05}"/>
              </a:ext>
            </a:extLst>
          </p:cNvPr>
          <p:cNvPicPr>
            <a:picLocks noChangeAspect="1"/>
          </p:cNvPicPr>
          <p:nvPr/>
        </p:nvPicPr>
        <p:blipFill>
          <a:blip r:embed="rId3"/>
          <a:stretch>
            <a:fillRect/>
          </a:stretch>
        </p:blipFill>
        <p:spPr>
          <a:xfrm>
            <a:off x="977055" y="1717645"/>
            <a:ext cx="5444476" cy="1282730"/>
          </a:xfrm>
          <a:prstGeom prst="rect">
            <a:avLst/>
          </a:prstGeom>
        </p:spPr>
      </p:pic>
    </p:spTree>
    <p:extLst>
      <p:ext uri="{BB962C8B-B14F-4D97-AF65-F5344CB8AC3E}">
        <p14:creationId xmlns:p14="http://schemas.microsoft.com/office/powerpoint/2010/main" val="1360613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Methodology adopted</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5</a:t>
            </a:fld>
            <a:endParaRPr lang="en-GB" sz="1000">
              <a:solidFill>
                <a:schemeClr val="dk2"/>
              </a:solidFill>
            </a:endParaRPr>
          </a:p>
        </p:txBody>
      </p:sp>
      <p:sp>
        <p:nvSpPr>
          <p:cNvPr id="4" name="Content Placeholder 3"/>
          <p:cNvSpPr>
            <a:spLocks noGrp="1"/>
          </p:cNvSpPr>
          <p:nvPr>
            <p:ph sz="quarter" idx="12"/>
          </p:nvPr>
        </p:nvSpPr>
        <p:spPr>
          <a:xfrm>
            <a:off x="794668" y="1152475"/>
            <a:ext cx="6786489" cy="3117773"/>
          </a:xfrm>
        </p:spPr>
        <p:txBody>
          <a:bodyPr>
            <a:normAutofit/>
          </a:bodyPr>
          <a:lstStyle/>
          <a:p>
            <a:r>
              <a:rPr lang="en-US" dirty="0">
                <a:latin typeface="Arial" panose="020B0604020202020204" pitchFamily="34" charset="0"/>
                <a:cs typeface="Arial" panose="020B0604020202020204" pitchFamily="34" charset="0"/>
              </a:rPr>
              <a:t>2.1 Cleansing</a:t>
            </a:r>
          </a:p>
        </p:txBody>
      </p:sp>
      <p:pic>
        <p:nvPicPr>
          <p:cNvPr id="11" name="Picture 10">
            <a:extLst>
              <a:ext uri="{FF2B5EF4-FFF2-40B4-BE49-F238E27FC236}">
                <a16:creationId xmlns:a16="http://schemas.microsoft.com/office/drawing/2014/main" id="{C81F8F0E-A606-404B-B5EE-05C0D4324E63}"/>
              </a:ext>
            </a:extLst>
          </p:cNvPr>
          <p:cNvPicPr>
            <a:picLocks noChangeAspect="1"/>
          </p:cNvPicPr>
          <p:nvPr/>
        </p:nvPicPr>
        <p:blipFill>
          <a:blip r:embed="rId3"/>
          <a:stretch>
            <a:fillRect/>
          </a:stretch>
        </p:blipFill>
        <p:spPr>
          <a:xfrm>
            <a:off x="794667" y="1787235"/>
            <a:ext cx="6786489" cy="2566605"/>
          </a:xfrm>
          <a:prstGeom prst="rect">
            <a:avLst/>
          </a:prstGeom>
        </p:spPr>
      </p:pic>
    </p:spTree>
    <p:extLst>
      <p:ext uri="{BB962C8B-B14F-4D97-AF65-F5344CB8AC3E}">
        <p14:creationId xmlns:p14="http://schemas.microsoft.com/office/powerpoint/2010/main" val="629301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71475"/>
            <a:ext cx="8520600" cy="786600"/>
          </a:xfrm>
        </p:spPr>
        <p:txBody>
          <a:bodyPr/>
          <a:lstStyle/>
          <a:p>
            <a:r>
              <a:rPr lang="en-US" dirty="0">
                <a:latin typeface="Arial" panose="020B0604020202020204" pitchFamily="34" charset="0"/>
                <a:cs typeface="Arial" panose="020B0604020202020204" pitchFamily="34" charset="0"/>
              </a:rPr>
              <a:t>Methodology adopted</a:t>
            </a:r>
            <a:endParaRPr lang="en-US" dirty="0"/>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6</a:t>
            </a:fld>
            <a:endParaRPr lang="en-GB" sz="1000">
              <a:solidFill>
                <a:schemeClr val="dk2"/>
              </a:solidFill>
            </a:endParaRPr>
          </a:p>
        </p:txBody>
      </p:sp>
      <p:sp>
        <p:nvSpPr>
          <p:cNvPr id="5" name="Content Placeholder 4"/>
          <p:cNvSpPr>
            <a:spLocks noGrp="1"/>
          </p:cNvSpPr>
          <p:nvPr>
            <p:ph sz="quarter" idx="12"/>
          </p:nvPr>
        </p:nvSpPr>
        <p:spPr>
          <a:xfrm>
            <a:off x="794668" y="1152475"/>
            <a:ext cx="6786489" cy="3117773"/>
          </a:xfrm>
        </p:spPr>
        <p:txBody>
          <a:bodyPr>
            <a:normAutofit/>
          </a:bodyPr>
          <a:lstStyle/>
          <a:p>
            <a:r>
              <a:rPr lang="en-US" sz="2400" dirty="0"/>
              <a:t>2.2 Transformation</a:t>
            </a:r>
          </a:p>
        </p:txBody>
      </p:sp>
      <p:pic>
        <p:nvPicPr>
          <p:cNvPr id="9" name="Picture 8">
            <a:extLst>
              <a:ext uri="{FF2B5EF4-FFF2-40B4-BE49-F238E27FC236}">
                <a16:creationId xmlns:a16="http://schemas.microsoft.com/office/drawing/2014/main" id="{EFE6333A-4E0D-C445-84C3-518FDA9E3EA4}"/>
              </a:ext>
            </a:extLst>
          </p:cNvPr>
          <p:cNvPicPr>
            <a:picLocks noChangeAspect="1"/>
          </p:cNvPicPr>
          <p:nvPr/>
        </p:nvPicPr>
        <p:blipFill>
          <a:blip r:embed="rId3"/>
          <a:stretch>
            <a:fillRect/>
          </a:stretch>
        </p:blipFill>
        <p:spPr>
          <a:xfrm>
            <a:off x="1082795" y="2387348"/>
            <a:ext cx="5618162" cy="1772345"/>
          </a:xfrm>
          <a:prstGeom prst="rect">
            <a:avLst/>
          </a:prstGeom>
        </p:spPr>
      </p:pic>
    </p:spTree>
    <p:extLst>
      <p:ext uri="{BB962C8B-B14F-4D97-AF65-F5344CB8AC3E}">
        <p14:creationId xmlns:p14="http://schemas.microsoft.com/office/powerpoint/2010/main" val="368856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anim calcmode="lin" valueType="num">
                                      <p:cBhvr>
                                        <p:cTn id="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E1A9-6C8C-B34E-8828-FE443A43DF3E}"/>
              </a:ext>
            </a:extLst>
          </p:cNvPr>
          <p:cNvSpPr>
            <a:spLocks noGrp="1"/>
          </p:cNvSpPr>
          <p:nvPr>
            <p:ph type="title"/>
          </p:nvPr>
        </p:nvSpPr>
        <p:spPr/>
        <p:txBody>
          <a:bodyPr/>
          <a:lstStyle/>
          <a:p>
            <a:r>
              <a:rPr lang="en-US" dirty="0"/>
              <a:t>Methodology Adopted</a:t>
            </a:r>
          </a:p>
        </p:txBody>
      </p:sp>
      <p:sp>
        <p:nvSpPr>
          <p:cNvPr id="3" name="Slide Number Placeholder 2">
            <a:extLst>
              <a:ext uri="{FF2B5EF4-FFF2-40B4-BE49-F238E27FC236}">
                <a16:creationId xmlns:a16="http://schemas.microsoft.com/office/drawing/2014/main" id="{D79C406F-569A-0F4E-A03A-0A5BDC69162D}"/>
              </a:ext>
            </a:extLst>
          </p:cNvPr>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7</a:t>
            </a:fld>
            <a:endParaRPr lang="en-GB" sz="1000">
              <a:solidFill>
                <a:schemeClr val="dk2"/>
              </a:solidFill>
            </a:endParaRPr>
          </a:p>
        </p:txBody>
      </p:sp>
      <p:sp>
        <p:nvSpPr>
          <p:cNvPr id="4" name="Content Placeholder 3">
            <a:extLst>
              <a:ext uri="{FF2B5EF4-FFF2-40B4-BE49-F238E27FC236}">
                <a16:creationId xmlns:a16="http://schemas.microsoft.com/office/drawing/2014/main" id="{F00B8068-5C00-FE4A-8ED9-3AAD86134077}"/>
              </a:ext>
            </a:extLst>
          </p:cNvPr>
          <p:cNvSpPr>
            <a:spLocks noGrp="1"/>
          </p:cNvSpPr>
          <p:nvPr>
            <p:ph sz="quarter" idx="12"/>
          </p:nvPr>
        </p:nvSpPr>
        <p:spPr/>
        <p:txBody>
          <a:bodyPr>
            <a:normAutofit/>
          </a:bodyPr>
          <a:lstStyle/>
          <a:p>
            <a:r>
              <a:rPr lang="en-US" sz="2400" dirty="0"/>
              <a:t>2.3 Size Reduction</a:t>
            </a:r>
          </a:p>
        </p:txBody>
      </p:sp>
      <p:pic>
        <p:nvPicPr>
          <p:cNvPr id="6" name="Picture 5">
            <a:extLst>
              <a:ext uri="{FF2B5EF4-FFF2-40B4-BE49-F238E27FC236}">
                <a16:creationId xmlns:a16="http://schemas.microsoft.com/office/drawing/2014/main" id="{9F752B52-DA8A-B140-9BF8-F6922957EC33}"/>
              </a:ext>
            </a:extLst>
          </p:cNvPr>
          <p:cNvPicPr>
            <a:picLocks noChangeAspect="1"/>
          </p:cNvPicPr>
          <p:nvPr/>
        </p:nvPicPr>
        <p:blipFill>
          <a:blip r:embed="rId3"/>
          <a:stretch>
            <a:fillRect/>
          </a:stretch>
        </p:blipFill>
        <p:spPr>
          <a:xfrm>
            <a:off x="422035" y="2189048"/>
            <a:ext cx="8050422" cy="1044625"/>
          </a:xfrm>
          <a:prstGeom prst="rect">
            <a:avLst/>
          </a:prstGeom>
        </p:spPr>
      </p:pic>
    </p:spTree>
    <p:extLst>
      <p:ext uri="{BB962C8B-B14F-4D97-AF65-F5344CB8AC3E}">
        <p14:creationId xmlns:p14="http://schemas.microsoft.com/office/powerpoint/2010/main" val="6959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Methodology Adopted</a:t>
            </a:r>
            <a:endParaRPr lang="en-US" dirty="0"/>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8</a:t>
            </a:fld>
            <a:endParaRPr lang="en-GB" sz="1000">
              <a:solidFill>
                <a:schemeClr val="dk2"/>
              </a:solidFill>
            </a:endParaRPr>
          </a:p>
        </p:txBody>
      </p:sp>
      <p:pic>
        <p:nvPicPr>
          <p:cNvPr id="15" name="Content Placeholder 14">
            <a:extLst>
              <a:ext uri="{FF2B5EF4-FFF2-40B4-BE49-F238E27FC236}">
                <a16:creationId xmlns:a16="http://schemas.microsoft.com/office/drawing/2014/main" id="{1F6F72BD-CB35-E04F-8DB9-F0923B7A1624}"/>
              </a:ext>
            </a:extLst>
          </p:cNvPr>
          <p:cNvPicPr>
            <a:picLocks noGrp="1" noChangeAspect="1"/>
          </p:cNvPicPr>
          <p:nvPr>
            <p:ph sz="quarter" idx="12"/>
          </p:nvPr>
        </p:nvPicPr>
        <p:blipFill>
          <a:blip r:embed="rId3"/>
          <a:stretch>
            <a:fillRect/>
          </a:stretch>
        </p:blipFill>
        <p:spPr>
          <a:xfrm>
            <a:off x="1814513" y="1152525"/>
            <a:ext cx="6043612" cy="3117850"/>
          </a:xfrm>
        </p:spPr>
      </p:pic>
      <p:sp>
        <p:nvSpPr>
          <p:cNvPr id="12" name="Down Arrow 11">
            <a:extLst>
              <a:ext uri="{FF2B5EF4-FFF2-40B4-BE49-F238E27FC236}">
                <a16:creationId xmlns:a16="http://schemas.microsoft.com/office/drawing/2014/main" id="{214D8C7B-9943-5E4F-9DEC-8F42697C5F5B}"/>
              </a:ext>
            </a:extLst>
          </p:cNvPr>
          <p:cNvSpPr/>
          <p:nvPr/>
        </p:nvSpPr>
        <p:spPr>
          <a:xfrm rot="14500651">
            <a:off x="5466999" y="3471573"/>
            <a:ext cx="350523" cy="874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8352017-DF9D-9646-99B0-47FEDAE48DA7}"/>
              </a:ext>
            </a:extLst>
          </p:cNvPr>
          <p:cNvSpPr txBox="1"/>
          <p:nvPr/>
        </p:nvSpPr>
        <p:spPr>
          <a:xfrm>
            <a:off x="1469447" y="4072771"/>
            <a:ext cx="3704860" cy="307777"/>
          </a:xfrm>
          <a:prstGeom prst="rect">
            <a:avLst/>
          </a:prstGeom>
          <a:noFill/>
        </p:spPr>
        <p:txBody>
          <a:bodyPr wrap="none" rtlCol="0">
            <a:spAutoFit/>
          </a:bodyPr>
          <a:lstStyle/>
          <a:p>
            <a:r>
              <a:rPr lang="en-US" dirty="0"/>
              <a:t>Target variable has only 11515 observations</a:t>
            </a:r>
          </a:p>
        </p:txBody>
      </p:sp>
      <p:sp>
        <p:nvSpPr>
          <p:cNvPr id="4" name="TextBox 3">
            <a:extLst>
              <a:ext uri="{FF2B5EF4-FFF2-40B4-BE49-F238E27FC236}">
                <a16:creationId xmlns:a16="http://schemas.microsoft.com/office/drawing/2014/main" id="{2948E74B-1FC7-6546-8C1F-390D530C829C}"/>
              </a:ext>
            </a:extLst>
          </p:cNvPr>
          <p:cNvSpPr txBox="1"/>
          <p:nvPr/>
        </p:nvSpPr>
        <p:spPr>
          <a:xfrm>
            <a:off x="71728" y="1275665"/>
            <a:ext cx="1742785" cy="830997"/>
          </a:xfrm>
          <a:prstGeom prst="rect">
            <a:avLst/>
          </a:prstGeom>
          <a:noFill/>
        </p:spPr>
        <p:txBody>
          <a:bodyPr wrap="none" rtlCol="0">
            <a:spAutoFit/>
          </a:bodyPr>
          <a:lstStyle/>
          <a:p>
            <a:r>
              <a:rPr lang="en-US" sz="2400" dirty="0"/>
              <a:t>2.5 Missing</a:t>
            </a:r>
          </a:p>
          <a:p>
            <a:r>
              <a:rPr lang="en-US" sz="2400" dirty="0"/>
              <a:t> Values</a:t>
            </a:r>
          </a:p>
        </p:txBody>
      </p:sp>
    </p:spTree>
    <p:extLst>
      <p:ext uri="{BB962C8B-B14F-4D97-AF65-F5344CB8AC3E}">
        <p14:creationId xmlns:p14="http://schemas.microsoft.com/office/powerpoint/2010/main" val="180177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Methodology adopted</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9</a:t>
            </a:fld>
            <a:endParaRPr lang="en-GB" sz="1000">
              <a:solidFill>
                <a:schemeClr val="dk2"/>
              </a:solidFill>
            </a:endParaRPr>
          </a:p>
        </p:txBody>
      </p:sp>
      <p:sp>
        <p:nvSpPr>
          <p:cNvPr id="4" name="Content Placeholder 3"/>
          <p:cNvSpPr>
            <a:spLocks noGrp="1"/>
          </p:cNvSpPr>
          <p:nvPr>
            <p:ph sz="quarter" idx="12"/>
          </p:nvPr>
        </p:nvSpPr>
        <p:spPr>
          <a:xfrm>
            <a:off x="794668" y="1152475"/>
            <a:ext cx="6786489" cy="3117773"/>
          </a:xfrm>
        </p:spPr>
        <p:txBody>
          <a:bodyPr>
            <a:normAutofit/>
          </a:bodyPr>
          <a:lstStyle/>
          <a:p>
            <a:r>
              <a:rPr lang="en-US" dirty="0">
                <a:latin typeface="Arial" panose="020B0604020202020204" pitchFamily="34" charset="0"/>
                <a:cs typeface="Arial" panose="020B0604020202020204" pitchFamily="34" charset="0"/>
              </a:rPr>
              <a:t>3.1 Understanding features (numerical)</a:t>
            </a:r>
          </a:p>
        </p:txBody>
      </p:sp>
      <p:pic>
        <p:nvPicPr>
          <p:cNvPr id="10" name="Picture 9">
            <a:extLst>
              <a:ext uri="{FF2B5EF4-FFF2-40B4-BE49-F238E27FC236}">
                <a16:creationId xmlns:a16="http://schemas.microsoft.com/office/drawing/2014/main" id="{4DF63A69-C391-F644-8B3C-26D29720CF96}"/>
              </a:ext>
            </a:extLst>
          </p:cNvPr>
          <p:cNvPicPr>
            <a:picLocks noChangeAspect="1"/>
          </p:cNvPicPr>
          <p:nvPr/>
        </p:nvPicPr>
        <p:blipFill>
          <a:blip r:embed="rId3"/>
          <a:stretch>
            <a:fillRect/>
          </a:stretch>
        </p:blipFill>
        <p:spPr>
          <a:xfrm>
            <a:off x="1255777" y="1527314"/>
            <a:ext cx="5462016" cy="2829133"/>
          </a:xfrm>
          <a:prstGeom prst="rect">
            <a:avLst/>
          </a:prstGeom>
        </p:spPr>
      </p:pic>
    </p:spTree>
    <p:extLst>
      <p:ext uri="{BB962C8B-B14F-4D97-AF65-F5344CB8AC3E}">
        <p14:creationId xmlns:p14="http://schemas.microsoft.com/office/powerpoint/2010/main" val="456384903"/>
      </p:ext>
    </p:extLst>
  </p:cSld>
  <p:clrMapOvr>
    <a:masterClrMapping/>
  </p:clrMapOvr>
</p:sld>
</file>

<file path=ppt/theme/theme1.xml><?xml version="1.0" encoding="utf-8"?>
<a:theme xmlns:a="http://schemas.openxmlformats.org/drawingml/2006/main" name="1_Chang School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382E7EFF-EEBF-014F-A68C-51F0AF012463}" vid="{C3DFAF33-4328-4741-ACCA-C70774CDD472}"/>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5189</TotalTime>
  <Words>1409</Words>
  <Application>Microsoft Macintosh PowerPoint</Application>
  <PresentationFormat>On-screen Show (16:9)</PresentationFormat>
  <Paragraphs>150</Paragraphs>
  <Slides>16</Slides>
  <Notes>15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1_Chang School Template</vt:lpstr>
      <vt:lpstr> Gstore Customer Revenue Prediction   December 14th, 2018  Author: Amitkumar Advisor: Prof. Can Kavaklioglu Capstone Project (CKME 136)  </vt:lpstr>
      <vt:lpstr>Introduction</vt:lpstr>
      <vt:lpstr>Challenge Description and Objective</vt:lpstr>
      <vt:lpstr>Methodology adopted</vt:lpstr>
      <vt:lpstr>Methodology adopted</vt:lpstr>
      <vt:lpstr>Methodology adopted</vt:lpstr>
      <vt:lpstr>Methodology Adopted</vt:lpstr>
      <vt:lpstr>Methodology Adopted</vt:lpstr>
      <vt:lpstr>Methodology adopted</vt:lpstr>
      <vt:lpstr>Methodology Adopted</vt:lpstr>
      <vt:lpstr>Model Execution</vt:lpstr>
      <vt:lpstr>Conclusion</vt:lpstr>
      <vt:lpstr>Conclusion Cont.</vt:lpstr>
      <vt:lpstr>Tools / Model Used</vt:lpstr>
      <vt:lpstr>References</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Big Data</dc:title>
  <dc:creator>Microsoft Office User</dc:creator>
  <cp:lastModifiedBy>amitkumar singh</cp:lastModifiedBy>
  <cp:revision>161</cp:revision>
  <cp:lastPrinted>2018-12-12T03:11:15Z</cp:lastPrinted>
  <dcterms:created xsi:type="dcterms:W3CDTF">2016-06-09T15:46:53Z</dcterms:created>
  <dcterms:modified xsi:type="dcterms:W3CDTF">2018-12-13T01:30:41Z</dcterms:modified>
</cp:coreProperties>
</file>